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5" r:id="rId5"/>
  </p:sldMasterIdLst>
  <p:notesMasterIdLst>
    <p:notesMasterId r:id="rId27"/>
  </p:notesMasterIdLst>
  <p:sldIdLst>
    <p:sldId id="267" r:id="rId6"/>
    <p:sldId id="300" r:id="rId7"/>
    <p:sldId id="273" r:id="rId8"/>
    <p:sldId id="288" r:id="rId9"/>
    <p:sldId id="294" r:id="rId10"/>
    <p:sldId id="289" r:id="rId11"/>
    <p:sldId id="312" r:id="rId12"/>
    <p:sldId id="295" r:id="rId13"/>
    <p:sldId id="310" r:id="rId14"/>
    <p:sldId id="299" r:id="rId15"/>
    <p:sldId id="317" r:id="rId16"/>
    <p:sldId id="313" r:id="rId17"/>
    <p:sldId id="316" r:id="rId18"/>
    <p:sldId id="315" r:id="rId19"/>
    <p:sldId id="314" r:id="rId20"/>
    <p:sldId id="311" r:id="rId21"/>
    <p:sldId id="301" r:id="rId22"/>
    <p:sldId id="303" r:id="rId23"/>
    <p:sldId id="302" r:id="rId24"/>
    <p:sldId id="287" r:id="rId25"/>
    <p:sldId id="309" r:id="rId2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CF1E2B-DE07-4CFD-806B-001A8578BDD9}" v="82" dt="2023-10-08T11:08:17.180"/>
    <p1510:client id="{56F1872F-F49A-4F51-8129-06F4607F74D4}" v="33" dt="2023-10-08T10:53:41.149"/>
    <p1510:client id="{7BA480A1-FABB-41C4-939C-5FB16DB81C46}" v="2" dt="2023-10-08T10:36:00.190"/>
    <p1510:client id="{838195BF-628A-4F9D-B1B4-5B57953D68B8}" v="7" dt="2023-10-08T10:41:58.034"/>
    <p1510:client id="{A3B8C657-1A29-48D2-844A-DEA27BE9F915}" v="147" dt="2023-10-09T08:27:55.410"/>
    <p1510:client id="{B298B7BB-5162-487D-9E8E-396A9A990794}" v="19" dt="2023-10-08T12:20:18.067"/>
    <p1510:client id="{BF42735E-047E-49F8-A4A8-9154286D34B2}" v="10" dt="2023-10-08T10:36:20.192"/>
    <p1510:client id="{D14F77BA-4D21-4832-A9DB-ACC13E17F2CA}" v="58" vWet="60" dt="2023-10-08T10:40:16.101"/>
    <p1510:client id="{E5F3B51B-F4B4-476D-9088-5F2629D7D70D}" v="285" dt="2023-10-08T12:25:58.790"/>
    <p1510:client id="{FF21BF16-5BDC-4475-AA3B-619254E41E86}" v="1" dt="2023-10-08T12:23:39.3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Vaalea tyyli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E4D1A-04BD-C641-9499-3D8E00A015E9}" type="datetimeFigureOut">
              <a:rPr lang="fi-FI" smtClean="0"/>
              <a:t>9.10.2023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DA67C-5201-BB44-9041-FA521B0921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77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pinkit elementi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otsikko 2">
            <a:extLst>
              <a:ext uri="{FF2B5EF4-FFF2-40B4-BE49-F238E27FC236}">
                <a16:creationId xmlns:a16="http://schemas.microsoft.com/office/drawing/2014/main" id="{0C7BE6FE-2453-E740-86C2-E764F5EA2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7149" y="2921553"/>
            <a:ext cx="5841152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24" name="Tekstin paikkamerkki 2">
            <a:extLst>
              <a:ext uri="{FF2B5EF4-FFF2-40B4-BE49-F238E27FC236}">
                <a16:creationId xmlns:a16="http://schemas.microsoft.com/office/drawing/2014/main" id="{F90B7C52-D3D4-3342-BC45-8BF2A7CB7BF8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77149" y="3705783"/>
            <a:ext cx="5841152" cy="85458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Font typeface="Arial"/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2pPr>
            <a:lvl3pPr marL="9144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3pPr>
            <a:lvl4pPr marL="1371600" marR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/>
                </a:solidFill>
              </a:defRPr>
            </a:lvl4pPr>
            <a:lvl5pPr marL="18288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F9C661-85FC-2C46-B6C7-3C02B0141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2" r="11764" b="4762"/>
          <a:stretch/>
        </p:blipFill>
        <p:spPr>
          <a:xfrm>
            <a:off x="7982519" y="0"/>
            <a:ext cx="4209482" cy="6858000"/>
          </a:xfrm>
          <a:prstGeom prst="rect">
            <a:avLst/>
          </a:prstGeom>
        </p:spPr>
      </p:pic>
      <p:pic>
        <p:nvPicPr>
          <p:cNvPr id="7" name="Picture 6" descr="Jyväskylän ammattikorkeakoulu, JAMK University of Applied Sciences logo">
            <a:extLst>
              <a:ext uri="{FF2B5EF4-FFF2-40B4-BE49-F238E27FC236}">
                <a16:creationId xmlns:a16="http://schemas.microsoft.com/office/drawing/2014/main" id="{1CBA9F32-B77B-C643-8CC6-703410AA628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148" y="5564519"/>
            <a:ext cx="3544951" cy="44971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EE14A13-5EB7-0947-9E1C-749F46F79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149" y="1097081"/>
            <a:ext cx="5841152" cy="1325563"/>
          </a:xfrm>
          <a:prstGeom prst="rect">
            <a:avLst/>
          </a:prstGeom>
        </p:spPr>
        <p:txBody>
          <a:bodyPr/>
          <a:lstStyle>
            <a:lvl1pPr algn="l">
              <a:defRPr sz="5800" b="1" i="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1786898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ukautettu sisältödia 2 vihreä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9">
            <a:extLst>
              <a:ext uri="{FF2B5EF4-FFF2-40B4-BE49-F238E27FC236}">
                <a16:creationId xmlns:a16="http://schemas.microsoft.com/office/drawing/2014/main" id="{F5C230DF-81C0-7B4D-818E-B322AA1F2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5057" y="414067"/>
            <a:ext cx="11455879" cy="60902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9FE349-2197-8C4D-B828-C36B5DFA1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065" y="906356"/>
            <a:ext cx="10511286" cy="818927"/>
          </a:xfrm>
          <a:prstGeom prst="rect">
            <a:avLst/>
          </a:prstGeom>
        </p:spPr>
        <p:txBody>
          <a:bodyPr/>
          <a:lstStyle>
            <a:lvl1pPr>
              <a:defRPr sz="5400" b="1" i="0" baseline="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E1C406-DC64-DB46-A3A3-7FF978685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6101" y="5926762"/>
            <a:ext cx="1453952" cy="404664"/>
          </a:xfrm>
        </p:spPr>
        <p:txBody>
          <a:bodyPr/>
          <a:lstStyle/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4A3D7A-E702-484C-AE34-D3F55E782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2061" y="5926762"/>
            <a:ext cx="5570240" cy="404664"/>
          </a:xfrm>
        </p:spPr>
        <p:txBody>
          <a:bodyPr/>
          <a:lstStyle/>
          <a:p>
            <a:endParaRPr lang="fi-FI"/>
          </a:p>
        </p:txBody>
      </p:sp>
      <p:sp>
        <p:nvSpPr>
          <p:cNvPr id="6" name="Alaotsikko 2">
            <a:extLst>
              <a:ext uri="{FF2B5EF4-FFF2-40B4-BE49-F238E27FC236}">
                <a16:creationId xmlns:a16="http://schemas.microsoft.com/office/drawing/2014/main" id="{0C7BE6FE-2453-E740-86C2-E764F5EA2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2065" y="1738262"/>
            <a:ext cx="10511286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9F37ACCC-1AD2-894A-B6CB-EDDCA4516775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768550" y="2602513"/>
            <a:ext cx="10514802" cy="2803128"/>
          </a:xfrm>
          <a:prstGeom prst="rect">
            <a:avLst/>
          </a:prstGeom>
        </p:spPr>
        <p:txBody>
          <a:bodyPr anchor="t">
            <a:normAutofit/>
          </a:bodyPr>
          <a:lstStyle>
            <a:lvl1pPr marL="285750" indent="-285750">
              <a:buFont typeface="Arial"/>
              <a:buChar char="•"/>
              <a:defRPr sz="2200">
                <a:solidFill>
                  <a:schemeClr val="tx2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</a:defRPr>
            </a:lvl2pPr>
            <a:lvl3pPr marL="12001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3pPr>
            <a:lvl4pPr marL="16573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0" name="Picture 3" descr="JAMK logo">
            <a:extLst>
              <a:ext uri="{FF2B5EF4-FFF2-40B4-BE49-F238E27FC236}">
                <a16:creationId xmlns:a16="http://schemas.microsoft.com/office/drawing/2014/main" id="{DCA86940-471A-214E-A720-28BB258C977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9700" y="5694902"/>
            <a:ext cx="1273047" cy="63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81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in paikkamerkki 2"/>
          <p:cNvSpPr>
            <a:spLocks noGrp="1"/>
          </p:cNvSpPr>
          <p:nvPr>
            <p:ph type="body" idx="10"/>
          </p:nvPr>
        </p:nvSpPr>
        <p:spPr>
          <a:xfrm>
            <a:off x="803055" y="2471099"/>
            <a:ext cx="10512645" cy="3294701"/>
          </a:xfrm>
          <a:prstGeom prst="rect">
            <a:avLst/>
          </a:prstGeom>
        </p:spPr>
        <p:txBody>
          <a:bodyPr anchor="t">
            <a:normAutofit/>
          </a:bodyPr>
          <a:lstStyle>
            <a:lvl1pPr marL="285750" indent="-285750">
              <a:buFont typeface="Arial"/>
              <a:buChar char="•"/>
              <a:defRPr sz="2200">
                <a:solidFill>
                  <a:schemeClr val="tx2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</a:defRPr>
            </a:lvl2pPr>
            <a:lvl3pPr marL="12001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3pPr>
            <a:lvl4pPr marL="16573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" name="Alaotsikko 2"/>
          <p:cNvSpPr>
            <a:spLocks noGrp="1"/>
          </p:cNvSpPr>
          <p:nvPr>
            <p:ph type="subTitle" idx="1"/>
          </p:nvPr>
        </p:nvSpPr>
        <p:spPr>
          <a:xfrm>
            <a:off x="803055" y="1586260"/>
            <a:ext cx="10512645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9" name="Otsikko 1"/>
          <p:cNvSpPr>
            <a:spLocks noGrp="1"/>
          </p:cNvSpPr>
          <p:nvPr>
            <p:ph type="ctrTitle"/>
          </p:nvPr>
        </p:nvSpPr>
        <p:spPr>
          <a:xfrm>
            <a:off x="803055" y="734521"/>
            <a:ext cx="10512645" cy="79209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12" name="Päivämäärän paikkamerkki 3">
            <a:extLst>
              <a:ext uri="{FF2B5EF4-FFF2-40B4-BE49-F238E27FC236}">
                <a16:creationId xmlns:a16="http://schemas.microsoft.com/office/drawing/2014/main" id="{283D7883-CE26-A84C-8BC9-C8CCFC3F0A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355" y="6237312"/>
            <a:ext cx="1453952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3" name="Alatunnisteen paikkamerkki 4">
            <a:extLst>
              <a:ext uri="{FF2B5EF4-FFF2-40B4-BE49-F238E27FC236}">
                <a16:creationId xmlns:a16="http://schemas.microsoft.com/office/drawing/2014/main" id="{CA4EC108-BA92-6442-8755-E117D714B5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16315" y="6237312"/>
            <a:ext cx="5570240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616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n paikkamerkki 2"/>
          <p:cNvSpPr>
            <a:spLocks noGrp="1"/>
          </p:cNvSpPr>
          <p:nvPr>
            <p:ph type="body" idx="10"/>
          </p:nvPr>
        </p:nvSpPr>
        <p:spPr>
          <a:xfrm>
            <a:off x="815412" y="1797968"/>
            <a:ext cx="10512988" cy="3967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285750" indent="-285750">
              <a:buFont typeface="Arial"/>
              <a:buChar char="•"/>
              <a:defRPr sz="2200">
                <a:solidFill>
                  <a:schemeClr val="tx2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</a:defRPr>
            </a:lvl2pPr>
            <a:lvl3pPr marL="12001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chemeClr val="tx2"/>
                </a:solidFill>
              </a:defRPr>
            </a:lvl3pPr>
            <a:lvl4pPr marL="16573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803055" y="745087"/>
            <a:ext cx="10525316" cy="7920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E24697D7-EBCE-E441-8DE0-59AA8587FD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054" y="6237312"/>
            <a:ext cx="1453952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0" name="Alatunnisteen paikkamerkki 4">
            <a:extLst>
              <a:ext uri="{FF2B5EF4-FFF2-40B4-BE49-F238E27FC236}">
                <a16:creationId xmlns:a16="http://schemas.microsoft.com/office/drawing/2014/main" id="{DBFCED60-2B25-614B-8139-3642749E49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29014" y="6237312"/>
            <a:ext cx="5570240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5789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bullet-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n paikkamerkki 2"/>
          <p:cNvSpPr>
            <a:spLocks noGrp="1"/>
          </p:cNvSpPr>
          <p:nvPr>
            <p:ph idx="1"/>
          </p:nvPr>
        </p:nvSpPr>
        <p:spPr bwMode="auto">
          <a:xfrm>
            <a:off x="803056" y="2471440"/>
            <a:ext cx="10512644" cy="323086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>
              <a:defRPr sz="22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 marL="12001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chemeClr val="tx2"/>
                </a:solidFill>
              </a:defRPr>
            </a:lvl3pPr>
            <a:lvl4pPr marL="16573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AF145E5D-E5AC-6746-8C43-54171074E24D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803055" y="1611660"/>
            <a:ext cx="10512645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3" name="Otsikko 1">
            <a:extLst>
              <a:ext uri="{FF2B5EF4-FFF2-40B4-BE49-F238E27FC236}">
                <a16:creationId xmlns:a16="http://schemas.microsoft.com/office/drawing/2014/main" id="{A816A9B5-5722-4444-8409-AD6530953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055" y="759921"/>
            <a:ext cx="10512645" cy="79209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14" name="Päivämäärän paikkamerkki 3">
            <a:extLst>
              <a:ext uri="{FF2B5EF4-FFF2-40B4-BE49-F238E27FC236}">
                <a16:creationId xmlns:a16="http://schemas.microsoft.com/office/drawing/2014/main" id="{AB9D5E66-12AA-D144-A1C7-B039E5725D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055" y="6237312"/>
            <a:ext cx="1453952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5" name="Alatunnisteen paikkamerkki 4">
            <a:extLst>
              <a:ext uri="{FF2B5EF4-FFF2-40B4-BE49-F238E27FC236}">
                <a16:creationId xmlns:a16="http://schemas.microsoft.com/office/drawing/2014/main" id="{B5915956-69E9-1F44-94B4-13F0249DA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29015" y="6237312"/>
            <a:ext cx="5570240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8553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isällön paikkamerkki 3"/>
          <p:cNvSpPr>
            <a:spLocks noGrp="1"/>
          </p:cNvSpPr>
          <p:nvPr>
            <p:ph sz="half" idx="2"/>
          </p:nvPr>
        </p:nvSpPr>
        <p:spPr>
          <a:xfrm>
            <a:off x="6179410" y="2331740"/>
            <a:ext cx="5123590" cy="34594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2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Sisällön paikkamerkki 2"/>
          <p:cNvSpPr>
            <a:spLocks noGrp="1"/>
          </p:cNvSpPr>
          <p:nvPr>
            <p:ph sz="half" idx="1"/>
          </p:nvPr>
        </p:nvSpPr>
        <p:spPr>
          <a:xfrm>
            <a:off x="792122" y="2331740"/>
            <a:ext cx="5092659" cy="34594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2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 marL="12001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3" name="Alaotsikko 2">
            <a:extLst>
              <a:ext uri="{FF2B5EF4-FFF2-40B4-BE49-F238E27FC236}">
                <a16:creationId xmlns:a16="http://schemas.microsoft.com/office/drawing/2014/main" id="{D3B85546-B3F2-7241-A601-16265374137C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803055" y="1611660"/>
            <a:ext cx="10499945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50BF326E-66F7-3748-B519-45FEFCD2D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055" y="759921"/>
            <a:ext cx="10499945" cy="79209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17" name="Päivämäärän paikkamerkki 3">
            <a:extLst>
              <a:ext uri="{FF2B5EF4-FFF2-40B4-BE49-F238E27FC236}">
                <a16:creationId xmlns:a16="http://schemas.microsoft.com/office/drawing/2014/main" id="{E0F015C5-516E-6B40-9FBA-B8C6F1D6D585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803055" y="6237312"/>
            <a:ext cx="1453952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Alatunnisteen paikkamerkki 4">
            <a:extLst>
              <a:ext uri="{FF2B5EF4-FFF2-40B4-BE49-F238E27FC236}">
                <a16:creationId xmlns:a16="http://schemas.microsoft.com/office/drawing/2014/main" id="{4F144793-6417-3A42-AEF0-3E329877F9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29015" y="6237312"/>
            <a:ext cx="5570240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232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/kaaviodi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295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Jyväskylän ammattikorkeakoulu, JAMK University of Applied Sciences logo">
            <a:extLst>
              <a:ext uri="{FF2B5EF4-FFF2-40B4-BE49-F238E27FC236}">
                <a16:creationId xmlns:a16="http://schemas.microsoft.com/office/drawing/2014/main" id="{10948E7E-E4CB-E34E-8863-0DD568F778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644" y="4980104"/>
            <a:ext cx="5391520" cy="68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7373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- ja sisältödia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169244" y="6237312"/>
            <a:ext cx="5570240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15292" y="6237312"/>
            <a:ext cx="1453952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Tekstin paikkamerkki 2"/>
          <p:cNvSpPr>
            <a:spLocks noGrp="1"/>
          </p:cNvSpPr>
          <p:nvPr>
            <p:ph type="body" idx="10"/>
          </p:nvPr>
        </p:nvSpPr>
        <p:spPr>
          <a:xfrm>
            <a:off x="719402" y="2556149"/>
            <a:ext cx="10705189" cy="3105099"/>
          </a:xfrm>
          <a:prstGeom prst="rect">
            <a:avLst/>
          </a:prstGeom>
        </p:spPr>
        <p:txBody>
          <a:bodyPr anchor="t">
            <a:normAutofit/>
          </a:bodyPr>
          <a:lstStyle>
            <a:lvl1pPr marL="285750" indent="-285750">
              <a:buFont typeface="Arial"/>
              <a:buChar char="•"/>
              <a:defRPr sz="2200">
                <a:solidFill>
                  <a:schemeClr val="bg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2pPr>
            <a:lvl3pPr marL="12001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>
                <a:solidFill>
                  <a:schemeClr val="bg1"/>
                </a:solidFill>
              </a:defRPr>
            </a:lvl3pPr>
            <a:lvl4pPr marL="16573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Muokkaa tekstin perustyylejä</a:t>
            </a:r>
          </a:p>
          <a:p>
            <a:pPr marL="1200150" marR="0" lvl="2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/>
              <a:t>Muokkaa tekstin perustyylejä</a:t>
            </a:r>
          </a:p>
          <a:p>
            <a:pPr marL="1657350" marR="0" lvl="3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/>
              <a:t>Muokkaa tekstin perustyylejä</a:t>
            </a:r>
          </a:p>
          <a:p>
            <a:pPr marL="1828800" marR="0" lvl="4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/>
              <a:t>Muokkaa tekstin perustyylejä</a:t>
            </a:r>
          </a:p>
        </p:txBody>
      </p:sp>
      <p:sp>
        <p:nvSpPr>
          <p:cNvPr id="8" name="Alaotsikko 2"/>
          <p:cNvSpPr>
            <a:spLocks noGrp="1"/>
          </p:cNvSpPr>
          <p:nvPr>
            <p:ph type="subTitle" idx="1"/>
          </p:nvPr>
        </p:nvSpPr>
        <p:spPr>
          <a:xfrm>
            <a:off x="725355" y="1742976"/>
            <a:ext cx="10699044" cy="5760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7" name="Otsikko 1"/>
          <p:cNvSpPr>
            <a:spLocks noGrp="1"/>
          </p:cNvSpPr>
          <p:nvPr>
            <p:ph type="ctrTitle"/>
          </p:nvPr>
        </p:nvSpPr>
        <p:spPr>
          <a:xfrm>
            <a:off x="725355" y="878880"/>
            <a:ext cx="10699044" cy="86409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/>
              <a:t>Muokkaa perustyylejä naps.</a:t>
            </a:r>
          </a:p>
        </p:txBody>
      </p:sp>
    </p:spTree>
    <p:extLst>
      <p:ext uri="{BB962C8B-B14F-4D97-AF65-F5344CB8AC3E}">
        <p14:creationId xmlns:p14="http://schemas.microsoft.com/office/powerpoint/2010/main" val="25208099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dia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Jyväskylän ammattikorkeakoulu, JAMK University of Applied Sciences logo">
            <a:extLst>
              <a:ext uri="{FF2B5EF4-FFF2-40B4-BE49-F238E27FC236}">
                <a16:creationId xmlns:a16="http://schemas.microsoft.com/office/drawing/2014/main" id="{1DB01C81-6570-3E45-83E2-290FDFDD2B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650" y="4934383"/>
            <a:ext cx="5519057" cy="70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8265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dia hankkee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9">
            <a:extLst>
              <a:ext uri="{FF2B5EF4-FFF2-40B4-BE49-F238E27FC236}">
                <a16:creationId xmlns:a16="http://schemas.microsoft.com/office/drawing/2014/main" id="{67B2CF02-4D71-0347-9CDA-0D0EB6793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192000" cy="555897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3F4603F-69DF-2741-B0CC-E1814F6B5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574" y="1029227"/>
            <a:ext cx="9520686" cy="1325563"/>
          </a:xfrm>
          <a:prstGeom prst="rect">
            <a:avLst/>
          </a:prstGeom>
        </p:spPr>
        <p:txBody>
          <a:bodyPr/>
          <a:lstStyle>
            <a:lvl1pPr algn="ctr">
              <a:defRPr sz="7400" b="1" i="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7168FB69-F858-1D4A-BCF1-3B50CCE86D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0574" y="3374399"/>
            <a:ext cx="9520686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fi-FI"/>
          </a:p>
        </p:txBody>
      </p:sp>
      <p:pic>
        <p:nvPicPr>
          <p:cNvPr id="8" name="Picture 3" descr="JAMK logo">
            <a:extLst>
              <a:ext uri="{FF2B5EF4-FFF2-40B4-BE49-F238E27FC236}">
                <a16:creationId xmlns:a16="http://schemas.microsoft.com/office/drawing/2014/main" id="{2A2DD9A2-02AD-8148-8D40-A98B0C7B8B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5860310"/>
            <a:ext cx="1445406" cy="722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91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sinipinkki">
    <p:bg>
      <p:bgPr>
        <a:gradFill flip="none" rotWithShape="1">
          <a:gsLst>
            <a:gs pos="0">
              <a:schemeClr val="tx1"/>
            </a:gs>
            <a:gs pos="40000">
              <a:schemeClr val="tx1"/>
            </a:gs>
            <a:gs pos="83000">
              <a:schemeClr val="accent1"/>
            </a:gs>
            <a:gs pos="99000">
              <a:schemeClr val="accent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FE349-2197-8C4D-B828-C36B5DFA1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574" y="1348535"/>
            <a:ext cx="9520686" cy="1325563"/>
          </a:xfrm>
          <a:prstGeom prst="rect">
            <a:avLst/>
          </a:prstGeom>
        </p:spPr>
        <p:txBody>
          <a:bodyPr/>
          <a:lstStyle>
            <a:lvl1pPr algn="ctr">
              <a:defRPr sz="7400" b="1" i="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6" name="Alaotsikko 2">
            <a:extLst>
              <a:ext uri="{FF2B5EF4-FFF2-40B4-BE49-F238E27FC236}">
                <a16:creationId xmlns:a16="http://schemas.microsoft.com/office/drawing/2014/main" id="{0C7BE6FE-2453-E740-86C2-E764F5EA2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0574" y="3693707"/>
            <a:ext cx="9520686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24" name="Tekstin paikkamerkki 2">
            <a:extLst>
              <a:ext uri="{FF2B5EF4-FFF2-40B4-BE49-F238E27FC236}">
                <a16:creationId xmlns:a16="http://schemas.microsoft.com/office/drawing/2014/main" id="{F90B7C52-D3D4-3342-BC45-8BF2A7CB7BF8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1210574" y="4847399"/>
            <a:ext cx="9520686" cy="85458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Font typeface="Arial"/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2pPr>
            <a:lvl3pPr marL="9144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3pPr>
            <a:lvl4pPr marL="1371600" marR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/>
                </a:solidFill>
              </a:defRPr>
            </a:lvl4pPr>
            <a:lvl5pPr marL="18288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8" name="Picture 3" descr="JAMK logo">
            <a:extLst>
              <a:ext uri="{FF2B5EF4-FFF2-40B4-BE49-F238E27FC236}">
                <a16:creationId xmlns:a16="http://schemas.microsoft.com/office/drawing/2014/main" id="{571F97DD-0BDA-774B-8B17-636487A9D7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426" y="5874575"/>
            <a:ext cx="1543399" cy="771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2005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Nostot sininen-pinkki">
    <p:bg>
      <p:bgPr>
        <a:gradFill flip="none" rotWithShape="1">
          <a:gsLst>
            <a:gs pos="0">
              <a:schemeClr val="tx1"/>
            </a:gs>
            <a:gs pos="40000">
              <a:schemeClr val="tx1"/>
            </a:gs>
            <a:gs pos="83000">
              <a:schemeClr val="accent1"/>
            </a:gs>
            <a:gs pos="99000">
              <a:schemeClr val="accent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JAMK logo">
            <a:extLst>
              <a:ext uri="{FF2B5EF4-FFF2-40B4-BE49-F238E27FC236}">
                <a16:creationId xmlns:a16="http://schemas.microsoft.com/office/drawing/2014/main" id="{571F97DD-0BDA-774B-8B17-636487A9D7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426" y="5874575"/>
            <a:ext cx="1543399" cy="771699"/>
          </a:xfrm>
          <a:prstGeom prst="rect">
            <a:avLst/>
          </a:prstGeom>
        </p:spPr>
      </p:pic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1F58D3D5-EAAF-AB43-B282-D425569984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253952" y="6237312"/>
            <a:ext cx="5570240" cy="404664"/>
          </a:xfrm>
        </p:spPr>
        <p:txBody>
          <a:bodyPr/>
          <a:lstStyle/>
          <a:p>
            <a:endParaRPr lang="fi-FI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BFC07DC-2A24-7249-B60B-CBB89D6CF2D6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27992" y="6237312"/>
            <a:ext cx="1453952" cy="404664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B2C84073-77F9-1247-AFFF-023A69EE48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5355" y="2774459"/>
            <a:ext cx="2069883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Otsikko 1">
            <a:extLst>
              <a:ext uri="{FF2B5EF4-FFF2-40B4-BE49-F238E27FC236}">
                <a16:creationId xmlns:a16="http://schemas.microsoft.com/office/drawing/2014/main" id="{1EF2126C-6409-904D-8F3B-69970BAB96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5355" y="878880"/>
            <a:ext cx="10699044" cy="86409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B7DA2D89-E2F5-4649-83F5-A52D56DB1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27532" y="2764690"/>
            <a:ext cx="2069883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F86BF428-635D-9A4D-A0F4-2862C38FC34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29709" y="2774459"/>
            <a:ext cx="2069883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E9AA5AEB-E156-B74E-A5FD-CA2A5378E0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5355" y="4526401"/>
            <a:ext cx="2069883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D5A4DF87-07BE-1041-912C-2137CA33FAB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27532" y="4551831"/>
            <a:ext cx="2069883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112151F9-1AB9-A240-AFE1-17704B5C3D3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529709" y="4554100"/>
            <a:ext cx="2069883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4DE7A9DA-5C94-4843-B36D-9C557ED84BB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228684" y="2787712"/>
            <a:ext cx="2069883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D75351F5-99F3-4848-8621-B43A6929A1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228684" y="4479532"/>
            <a:ext cx="2069883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Alaotsikko 2">
            <a:extLst>
              <a:ext uri="{FF2B5EF4-FFF2-40B4-BE49-F238E27FC236}">
                <a16:creationId xmlns:a16="http://schemas.microsoft.com/office/drawing/2014/main" id="{3DEF4320-1706-8447-BA0F-7F90E16171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5355" y="1742976"/>
            <a:ext cx="10699044" cy="5760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</p:spTree>
    <p:extLst>
      <p:ext uri="{BB962C8B-B14F-4D97-AF65-F5344CB8AC3E}">
        <p14:creationId xmlns:p14="http://schemas.microsoft.com/office/powerpoint/2010/main" val="172741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hankkeelle 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9">
            <a:extLst>
              <a:ext uri="{FF2B5EF4-FFF2-40B4-BE49-F238E27FC236}">
                <a16:creationId xmlns:a16="http://schemas.microsoft.com/office/drawing/2014/main" id="{929867C7-70E4-524F-8F04-75E75A717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5558971"/>
          </a:xfrm>
          <a:prstGeom prst="rect">
            <a:avLst/>
          </a:prstGeom>
          <a:gradFill>
            <a:gsLst>
              <a:gs pos="0">
                <a:schemeClr val="tx1"/>
              </a:gs>
              <a:gs pos="40000">
                <a:schemeClr val="tx1"/>
              </a:gs>
              <a:gs pos="83000">
                <a:schemeClr val="accent1"/>
              </a:gs>
              <a:gs pos="99000">
                <a:schemeClr val="accent1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9FE349-2197-8C4D-B828-C36B5DFA1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574" y="1029227"/>
            <a:ext cx="9520686" cy="1325563"/>
          </a:xfrm>
          <a:prstGeom prst="rect">
            <a:avLst/>
          </a:prstGeom>
        </p:spPr>
        <p:txBody>
          <a:bodyPr/>
          <a:lstStyle>
            <a:lvl1pPr algn="ctr">
              <a:defRPr sz="7400" b="1" i="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6" name="Alaotsikko 2">
            <a:extLst>
              <a:ext uri="{FF2B5EF4-FFF2-40B4-BE49-F238E27FC236}">
                <a16:creationId xmlns:a16="http://schemas.microsoft.com/office/drawing/2014/main" id="{0C7BE6FE-2453-E740-86C2-E764F5EA2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0574" y="3374399"/>
            <a:ext cx="9520686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24" name="Tekstin paikkamerkki 2">
            <a:extLst>
              <a:ext uri="{FF2B5EF4-FFF2-40B4-BE49-F238E27FC236}">
                <a16:creationId xmlns:a16="http://schemas.microsoft.com/office/drawing/2014/main" id="{F90B7C52-D3D4-3342-BC45-8BF2A7CB7BF8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1210574" y="4528091"/>
            <a:ext cx="9520686" cy="85458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Font typeface="Arial"/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2pPr>
            <a:lvl3pPr marL="9144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3pPr>
            <a:lvl4pPr marL="1371600" marR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/>
                </a:solidFill>
              </a:defRPr>
            </a:lvl4pPr>
            <a:lvl5pPr marL="18288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9" name="Picture 3" descr="JAMK logo">
            <a:extLst>
              <a:ext uri="{FF2B5EF4-FFF2-40B4-BE49-F238E27FC236}">
                <a16:creationId xmlns:a16="http://schemas.microsoft.com/office/drawing/2014/main" id="{C1E15A88-7779-0C4E-9684-E5AA42180C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9100" y="5889340"/>
            <a:ext cx="1273047" cy="63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56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ukautettu sisältödia 1 pinkki">
    <p:bg>
      <p:bgPr>
        <a:gradFill>
          <a:gsLst>
            <a:gs pos="0">
              <a:schemeClr val="tx1"/>
            </a:gs>
            <a:gs pos="41000">
              <a:schemeClr val="tx1"/>
            </a:gs>
            <a:gs pos="83000">
              <a:schemeClr val="accent1"/>
            </a:gs>
            <a:gs pos="99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9">
            <a:extLst>
              <a:ext uri="{FF2B5EF4-FFF2-40B4-BE49-F238E27FC236}">
                <a16:creationId xmlns:a16="http://schemas.microsoft.com/office/drawing/2014/main" id="{F5C230DF-81C0-7B4D-818E-B322AA1F2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5057" y="414067"/>
            <a:ext cx="11455879" cy="60902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9FE349-2197-8C4D-B828-C36B5DFA1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065" y="906356"/>
            <a:ext cx="10511286" cy="818927"/>
          </a:xfrm>
          <a:prstGeom prst="rect">
            <a:avLst/>
          </a:prstGeom>
        </p:spPr>
        <p:txBody>
          <a:bodyPr/>
          <a:lstStyle>
            <a:lvl1pPr>
              <a:defRPr sz="5400" b="1" i="0" baseline="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E1C406-DC64-DB46-A3A3-7FF978685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6101" y="5926762"/>
            <a:ext cx="1453952" cy="404664"/>
          </a:xfrm>
        </p:spPr>
        <p:txBody>
          <a:bodyPr/>
          <a:lstStyle/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4A3D7A-E702-484C-AE34-D3F55E782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2061" y="5926762"/>
            <a:ext cx="5570240" cy="404664"/>
          </a:xfrm>
        </p:spPr>
        <p:txBody>
          <a:bodyPr/>
          <a:lstStyle/>
          <a:p>
            <a:endParaRPr lang="fi-FI"/>
          </a:p>
        </p:txBody>
      </p:sp>
      <p:sp>
        <p:nvSpPr>
          <p:cNvPr id="6" name="Alaotsikko 2">
            <a:extLst>
              <a:ext uri="{FF2B5EF4-FFF2-40B4-BE49-F238E27FC236}">
                <a16:creationId xmlns:a16="http://schemas.microsoft.com/office/drawing/2014/main" id="{0C7BE6FE-2453-E740-86C2-E764F5EA2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2065" y="1738262"/>
            <a:ext cx="10511286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9F37ACCC-1AD2-894A-B6CB-EDDCA4516775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768550" y="2602513"/>
            <a:ext cx="10514802" cy="2803128"/>
          </a:xfrm>
          <a:prstGeom prst="rect">
            <a:avLst/>
          </a:prstGeom>
        </p:spPr>
        <p:txBody>
          <a:bodyPr anchor="t">
            <a:normAutofit/>
          </a:bodyPr>
          <a:lstStyle>
            <a:lvl1pPr marL="285750" indent="-285750">
              <a:buFont typeface="Arial"/>
              <a:buChar char="•"/>
              <a:defRPr sz="2200">
                <a:solidFill>
                  <a:schemeClr val="tx2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</a:defRPr>
            </a:lvl2pPr>
            <a:lvl3pPr marL="12001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3pPr>
            <a:lvl4pPr marL="16573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9" name="Picture 3" descr="JAMK logo">
            <a:extLst>
              <a:ext uri="{FF2B5EF4-FFF2-40B4-BE49-F238E27FC236}">
                <a16:creationId xmlns:a16="http://schemas.microsoft.com/office/drawing/2014/main" id="{D8A8063F-7A17-E847-82FE-D6CC314F76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9700" y="5694902"/>
            <a:ext cx="1273047" cy="63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10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ukautettu sisältödia 2 pinkk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9">
            <a:extLst>
              <a:ext uri="{FF2B5EF4-FFF2-40B4-BE49-F238E27FC236}">
                <a16:creationId xmlns:a16="http://schemas.microsoft.com/office/drawing/2014/main" id="{F5C230DF-81C0-7B4D-818E-B322AA1F2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5057" y="414067"/>
            <a:ext cx="11455879" cy="60902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9FE349-2197-8C4D-B828-C36B5DFA1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065" y="906356"/>
            <a:ext cx="10511286" cy="818927"/>
          </a:xfrm>
          <a:prstGeom prst="rect">
            <a:avLst/>
          </a:prstGeom>
        </p:spPr>
        <p:txBody>
          <a:bodyPr/>
          <a:lstStyle>
            <a:lvl1pPr>
              <a:defRPr sz="5400" b="1" i="0" baseline="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E1C406-DC64-DB46-A3A3-7FF978685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6101" y="5926762"/>
            <a:ext cx="1453952" cy="404664"/>
          </a:xfrm>
        </p:spPr>
        <p:txBody>
          <a:bodyPr/>
          <a:lstStyle/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4A3D7A-E702-484C-AE34-D3F55E782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2061" y="5926762"/>
            <a:ext cx="5570240" cy="404664"/>
          </a:xfrm>
        </p:spPr>
        <p:txBody>
          <a:bodyPr/>
          <a:lstStyle/>
          <a:p>
            <a:endParaRPr lang="fi-FI"/>
          </a:p>
        </p:txBody>
      </p:sp>
      <p:sp>
        <p:nvSpPr>
          <p:cNvPr id="6" name="Alaotsikko 2">
            <a:extLst>
              <a:ext uri="{FF2B5EF4-FFF2-40B4-BE49-F238E27FC236}">
                <a16:creationId xmlns:a16="http://schemas.microsoft.com/office/drawing/2014/main" id="{0C7BE6FE-2453-E740-86C2-E764F5EA2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2065" y="1738262"/>
            <a:ext cx="10511286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9F37ACCC-1AD2-894A-B6CB-EDDCA4516775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768550" y="2589813"/>
            <a:ext cx="10514802" cy="2803128"/>
          </a:xfrm>
          <a:prstGeom prst="rect">
            <a:avLst/>
          </a:prstGeom>
        </p:spPr>
        <p:txBody>
          <a:bodyPr anchor="t">
            <a:normAutofit/>
          </a:bodyPr>
          <a:lstStyle>
            <a:lvl1pPr marL="285750" indent="-285750">
              <a:buFont typeface="Arial"/>
              <a:buChar char="•"/>
              <a:defRPr sz="2200">
                <a:solidFill>
                  <a:schemeClr val="tx2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</a:defRPr>
            </a:lvl2pPr>
            <a:lvl3pPr marL="12001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3pPr>
            <a:lvl4pPr marL="16573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0" name="Picture 3" descr="JAMK logo">
            <a:extLst>
              <a:ext uri="{FF2B5EF4-FFF2-40B4-BE49-F238E27FC236}">
                <a16:creationId xmlns:a16="http://schemas.microsoft.com/office/drawing/2014/main" id="{EC307230-6FA4-424E-BFCD-A7155CCA9A1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9700" y="5694902"/>
            <a:ext cx="1273047" cy="63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989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vihreät elementi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1F9C661-85FC-2C46-B6C7-3C02B0141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17" r="11764" b="4599"/>
          <a:stretch/>
        </p:blipFill>
        <p:spPr>
          <a:xfrm>
            <a:off x="7982519" y="-1"/>
            <a:ext cx="4209482" cy="6858001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792E7A09-25E3-ED44-823F-AB6958F7A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149" y="1097081"/>
            <a:ext cx="5841152" cy="1325563"/>
          </a:xfrm>
          <a:prstGeom prst="rect">
            <a:avLst/>
          </a:prstGeom>
        </p:spPr>
        <p:txBody>
          <a:bodyPr/>
          <a:lstStyle>
            <a:lvl1pPr algn="l">
              <a:defRPr sz="5800" b="1" i="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13" name="Alaotsikko 2">
            <a:extLst>
              <a:ext uri="{FF2B5EF4-FFF2-40B4-BE49-F238E27FC236}">
                <a16:creationId xmlns:a16="http://schemas.microsoft.com/office/drawing/2014/main" id="{E74052FB-1624-FE48-98E7-FEFB00A6C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7149" y="2921553"/>
            <a:ext cx="5841152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90E19B32-2364-234E-A420-95315E24696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77149" y="3705783"/>
            <a:ext cx="5841152" cy="85458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Font typeface="Arial"/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2pPr>
            <a:lvl3pPr marL="9144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3pPr>
            <a:lvl4pPr marL="1371600" marR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/>
                </a:solidFill>
              </a:defRPr>
            </a:lvl4pPr>
            <a:lvl5pPr marL="18288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5" name="Picture 14" descr="Jyväskylän ammattikorkeakoulu, JAMK University of Applied Sciences logo">
            <a:extLst>
              <a:ext uri="{FF2B5EF4-FFF2-40B4-BE49-F238E27FC236}">
                <a16:creationId xmlns:a16="http://schemas.microsoft.com/office/drawing/2014/main" id="{EFE23272-400E-5F44-AF29-8062EEE4190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148" y="5564519"/>
            <a:ext cx="3544951" cy="44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32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 sinivihreä">
    <p:bg>
      <p:bgPr>
        <a:gradFill flip="none" rotWithShape="1">
          <a:gsLst>
            <a:gs pos="0">
              <a:schemeClr val="tx1"/>
            </a:gs>
            <a:gs pos="37000">
              <a:schemeClr val="tx1"/>
            </a:gs>
            <a:gs pos="83000">
              <a:schemeClr val="accent3"/>
            </a:gs>
            <a:gs pos="99000">
              <a:schemeClr val="accent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E5AD52F-2AB4-7C43-A9BD-390EF6331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574" y="1348535"/>
            <a:ext cx="9520686" cy="1325563"/>
          </a:xfrm>
          <a:prstGeom prst="rect">
            <a:avLst/>
          </a:prstGeom>
        </p:spPr>
        <p:txBody>
          <a:bodyPr/>
          <a:lstStyle>
            <a:lvl1pPr algn="ctr">
              <a:defRPr sz="7400" b="1" i="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8F968CFA-EDB4-EE4E-A52B-C136D1AC71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0574" y="3693707"/>
            <a:ext cx="9520686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pic>
        <p:nvPicPr>
          <p:cNvPr id="6" name="Picture 3" descr="JAMK logo">
            <a:extLst>
              <a:ext uri="{FF2B5EF4-FFF2-40B4-BE49-F238E27FC236}">
                <a16:creationId xmlns:a16="http://schemas.microsoft.com/office/drawing/2014/main" id="{B80BB0DA-8924-BD4F-8DA9-86C5DE159F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426" y="5874575"/>
            <a:ext cx="1543399" cy="771699"/>
          </a:xfrm>
          <a:prstGeom prst="rect">
            <a:avLst/>
          </a:prstGeom>
        </p:spPr>
      </p:pic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143FF6FB-AD0E-7D47-B01F-AE492FB3226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1210574" y="4847399"/>
            <a:ext cx="9520686" cy="85458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Font typeface="Arial"/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2pPr>
            <a:lvl3pPr marL="9144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3pPr>
            <a:lvl4pPr marL="1371600" marR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/>
                </a:solidFill>
              </a:defRPr>
            </a:lvl4pPr>
            <a:lvl5pPr marL="18288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1982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9">
            <a:extLst>
              <a:ext uri="{FF2B5EF4-FFF2-40B4-BE49-F238E27FC236}">
                <a16:creationId xmlns:a16="http://schemas.microsoft.com/office/drawing/2014/main" id="{929867C7-70E4-524F-8F04-75E75A717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12192000" cy="5558970"/>
          </a:xfrm>
          <a:prstGeom prst="rect">
            <a:avLst/>
          </a:prstGeom>
          <a:gradFill>
            <a:gsLst>
              <a:gs pos="0">
                <a:schemeClr val="tx1"/>
              </a:gs>
              <a:gs pos="40000">
                <a:schemeClr val="tx1"/>
              </a:gs>
              <a:gs pos="83000">
                <a:schemeClr val="accent3"/>
              </a:gs>
              <a:gs pos="99000">
                <a:schemeClr val="accent3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9FE349-2197-8C4D-B828-C36B5DFA1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574" y="1029227"/>
            <a:ext cx="9520686" cy="1325563"/>
          </a:xfrm>
          <a:prstGeom prst="rect">
            <a:avLst/>
          </a:prstGeom>
        </p:spPr>
        <p:txBody>
          <a:bodyPr/>
          <a:lstStyle>
            <a:lvl1pPr algn="ctr">
              <a:defRPr sz="7400" b="1" i="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6" name="Alaotsikko 2">
            <a:extLst>
              <a:ext uri="{FF2B5EF4-FFF2-40B4-BE49-F238E27FC236}">
                <a16:creationId xmlns:a16="http://schemas.microsoft.com/office/drawing/2014/main" id="{0C7BE6FE-2453-E740-86C2-E764F5EA2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0574" y="3374399"/>
            <a:ext cx="9520686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24" name="Tekstin paikkamerkki 2">
            <a:extLst>
              <a:ext uri="{FF2B5EF4-FFF2-40B4-BE49-F238E27FC236}">
                <a16:creationId xmlns:a16="http://schemas.microsoft.com/office/drawing/2014/main" id="{F90B7C52-D3D4-3342-BC45-8BF2A7CB7BF8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1210574" y="4528091"/>
            <a:ext cx="9520686" cy="85458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Font typeface="Arial"/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2pPr>
            <a:lvl3pPr marL="9144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3pPr>
            <a:lvl4pPr marL="1371600" marR="0" indent="0" algn="ctr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/>
                </a:solidFill>
              </a:defRPr>
            </a:lvl4pPr>
            <a:lvl5pPr marL="1828800" indent="0" algn="ctr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9" name="Picture 3" descr="JAMK logo">
            <a:extLst>
              <a:ext uri="{FF2B5EF4-FFF2-40B4-BE49-F238E27FC236}">
                <a16:creationId xmlns:a16="http://schemas.microsoft.com/office/drawing/2014/main" id="{4A364B59-3F1C-0A4C-9413-6F7BBBDCA3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9100" y="5889340"/>
            <a:ext cx="1273047" cy="63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448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ukautettu sisältödia 1 vihreä">
    <p:bg>
      <p:bgPr>
        <a:gradFill>
          <a:gsLst>
            <a:gs pos="0">
              <a:schemeClr val="tx1"/>
            </a:gs>
            <a:gs pos="41000">
              <a:schemeClr val="tx1"/>
            </a:gs>
            <a:gs pos="83000">
              <a:schemeClr val="accent3"/>
            </a:gs>
            <a:gs pos="99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9">
            <a:extLst>
              <a:ext uri="{FF2B5EF4-FFF2-40B4-BE49-F238E27FC236}">
                <a16:creationId xmlns:a16="http://schemas.microsoft.com/office/drawing/2014/main" id="{F5C230DF-81C0-7B4D-818E-B322AA1F2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5057" y="414067"/>
            <a:ext cx="11455879" cy="60902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9FE349-2197-8C4D-B828-C36B5DFA1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065" y="906356"/>
            <a:ext cx="10511286" cy="818927"/>
          </a:xfrm>
          <a:prstGeom prst="rect">
            <a:avLst/>
          </a:prstGeom>
        </p:spPr>
        <p:txBody>
          <a:bodyPr/>
          <a:lstStyle>
            <a:lvl1pPr>
              <a:defRPr sz="5400" b="1" i="0" baseline="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E1C406-DC64-DB46-A3A3-7FF978685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6101" y="5926762"/>
            <a:ext cx="1453952" cy="404664"/>
          </a:xfrm>
        </p:spPr>
        <p:txBody>
          <a:bodyPr/>
          <a:lstStyle/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4A3D7A-E702-484C-AE34-D3F55E782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92061" y="5926762"/>
            <a:ext cx="5570240" cy="404664"/>
          </a:xfrm>
        </p:spPr>
        <p:txBody>
          <a:bodyPr/>
          <a:lstStyle/>
          <a:p>
            <a:endParaRPr lang="fi-FI"/>
          </a:p>
        </p:txBody>
      </p:sp>
      <p:sp>
        <p:nvSpPr>
          <p:cNvPr id="6" name="Alaotsikko 2">
            <a:extLst>
              <a:ext uri="{FF2B5EF4-FFF2-40B4-BE49-F238E27FC236}">
                <a16:creationId xmlns:a16="http://schemas.microsoft.com/office/drawing/2014/main" id="{0C7BE6FE-2453-E740-86C2-E764F5EA2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2065" y="1738262"/>
            <a:ext cx="10511286" cy="64807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9F37ACCC-1AD2-894A-B6CB-EDDCA4516775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768550" y="2615213"/>
            <a:ext cx="10514802" cy="2803128"/>
          </a:xfrm>
          <a:prstGeom prst="rect">
            <a:avLst/>
          </a:prstGeom>
        </p:spPr>
        <p:txBody>
          <a:bodyPr anchor="t">
            <a:normAutofit/>
          </a:bodyPr>
          <a:lstStyle>
            <a:lvl1pPr marL="285750" indent="-285750">
              <a:buFont typeface="Arial"/>
              <a:buChar char="•"/>
              <a:defRPr sz="2200">
                <a:solidFill>
                  <a:schemeClr val="tx2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tx2"/>
                </a:solidFill>
              </a:defRPr>
            </a:lvl2pPr>
            <a:lvl3pPr marL="12001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3pPr>
            <a:lvl4pPr marL="1657350" marR="0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10" name="Picture 3" descr="JAMK logo">
            <a:extLst>
              <a:ext uri="{FF2B5EF4-FFF2-40B4-BE49-F238E27FC236}">
                <a16:creationId xmlns:a16="http://schemas.microsoft.com/office/drawing/2014/main" id="{F01650AF-5566-7C4B-8FD1-C7AB19C63B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9700" y="5694902"/>
            <a:ext cx="1273047" cy="63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573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4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16901" y="6237312"/>
            <a:ext cx="1453952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2861" y="6237312"/>
            <a:ext cx="5570240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pic>
        <p:nvPicPr>
          <p:cNvPr id="11" name="Picture 3" descr="JAMK logo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9100" y="6005452"/>
            <a:ext cx="1273047" cy="636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229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5" r:id="rId2"/>
    <p:sldLayoutId id="2147483680" r:id="rId3"/>
    <p:sldLayoutId id="2147483672" r:id="rId4"/>
    <p:sldLayoutId id="2147483669" r:id="rId5"/>
    <p:sldLayoutId id="2147483679" r:id="rId6"/>
    <p:sldLayoutId id="2147483671" r:id="rId7"/>
    <p:sldLayoutId id="2147483681" r:id="rId8"/>
    <p:sldLayoutId id="2147483673" r:id="rId9"/>
    <p:sldLayoutId id="2147483677" r:id="rId10"/>
    <p:sldLayoutId id="2147483650" r:id="rId11"/>
    <p:sldLayoutId id="2147483655" r:id="rId12"/>
    <p:sldLayoutId id="2147483656" r:id="rId13"/>
    <p:sldLayoutId id="2147483658" r:id="rId14"/>
    <p:sldLayoutId id="2147483664" r:id="rId15"/>
    <p:sldLayoutId id="2147483663" r:id="rId16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53952" y="6237312"/>
            <a:ext cx="5570240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27992" y="6237312"/>
            <a:ext cx="1453952" cy="404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pic>
        <p:nvPicPr>
          <p:cNvPr id="6" name="Picture 3" descr="JAMK logo">
            <a:extLst>
              <a:ext uri="{FF2B5EF4-FFF2-40B4-BE49-F238E27FC236}">
                <a16:creationId xmlns:a16="http://schemas.microsoft.com/office/drawing/2014/main" id="{D23D67F7-17C9-DF4B-B0AB-2240EFA39E6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6526" y="5883215"/>
            <a:ext cx="1517521" cy="75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12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82" r:id="rId3"/>
    <p:sldLayoutId id="2147483683" r:id="rId4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7.jpe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7" Type="http://schemas.openxmlformats.org/officeDocument/2006/relationships/image" Target="../media/image1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ngall.com/team-png/" TargetMode="External"/><Relationship Id="rId7" Type="http://schemas.openxmlformats.org/officeDocument/2006/relationships/image" Target="../media/image12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32.svg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31.pn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34.svg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33.pn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slide" Target="slide2.xml"/><Relationship Id="rId7" Type="http://schemas.openxmlformats.org/officeDocument/2006/relationships/image" Target="../media/image36.pn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39.svg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38.pn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2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21.xml"/><Relationship Id="rId2" Type="http://schemas.openxmlformats.org/officeDocument/2006/relationships/slide" Target="slide3.xml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11.xml"/><Relationship Id="rId6" Type="http://schemas.openxmlformats.org/officeDocument/2006/relationships/slide" Target="slide7.xml"/><Relationship Id="rId11" Type="http://schemas.openxmlformats.org/officeDocument/2006/relationships/slide" Target="slide19.xml"/><Relationship Id="rId5" Type="http://schemas.openxmlformats.org/officeDocument/2006/relationships/slide" Target="slide6.xml"/><Relationship Id="rId15" Type="http://schemas.openxmlformats.org/officeDocument/2006/relationships/image" Target="../media/image11.svg"/><Relationship Id="rId10" Type="http://schemas.openxmlformats.org/officeDocument/2006/relationships/slide" Target="slide16.xml"/><Relationship Id="rId4" Type="http://schemas.openxmlformats.org/officeDocument/2006/relationships/slide" Target="slide5.xml"/><Relationship Id="rId9" Type="http://schemas.openxmlformats.org/officeDocument/2006/relationships/slide" Target="slide12.xml"/><Relationship Id="rId14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s://blogs.helsinki.fi/kielijelppi/ryhmaviestinta/" TargetMode="External"/><Relationship Id="rId7" Type="http://schemas.openxmlformats.org/officeDocument/2006/relationships/image" Target="../media/image11.svg"/><Relationship Id="rId2" Type="http://schemas.openxmlformats.org/officeDocument/2006/relationships/hyperlink" Target="https://mymission.lamission.edu/userdata/casarera/docs/Small-Groups.pdf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slide" Target="slide2.xml"/><Relationship Id="rId4" Type="http://schemas.openxmlformats.org/officeDocument/2006/relationships/hyperlink" Target="https://janet.finna.fi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6.svg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0.pn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2.png"/><Relationship Id="rId10" Type="http://schemas.openxmlformats.org/officeDocument/2006/relationships/image" Target="../media/image21.png"/><Relationship Id="rId4" Type="http://schemas.openxmlformats.org/officeDocument/2006/relationships/image" Target="../media/image11.svg"/><Relationship Id="rId9" Type="http://schemas.openxmlformats.org/officeDocument/2006/relationships/image" Target="../media/image2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wpixel.com/search/hierarchy" TargetMode="External"/><Relationship Id="rId7" Type="http://schemas.openxmlformats.org/officeDocument/2006/relationships/image" Target="../media/image12.pn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solutionist/48227526067/" TargetMode="External"/><Relationship Id="rId7" Type="http://schemas.openxmlformats.org/officeDocument/2006/relationships/image" Target="../media/image12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47EC3EB8-8F2A-3244-97E9-C5A7C6DAC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149" y="1097081"/>
            <a:ext cx="6943018" cy="2191294"/>
          </a:xfrm>
          <a:prstGeom prst="rect">
            <a:avLst/>
          </a:prstGeom>
        </p:spPr>
        <p:txBody>
          <a:bodyPr/>
          <a:lstStyle/>
          <a:p>
            <a:r>
              <a:rPr lang="fi-FI"/>
              <a:t>Ryhmäviestintä, roolit ja kehittyminen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6E3E0113-B3B3-794E-8224-670DA8522AE8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0" y="3569625"/>
            <a:ext cx="6718301" cy="990738"/>
          </a:xfrm>
        </p:spPr>
        <p:txBody>
          <a:bodyPr lIns="91440" tIns="45720" rIns="91440" bIns="45720" anchor="t">
            <a:normAutofit fontScale="25000" lnSpcReduction="20000"/>
          </a:bodyPr>
          <a:lstStyle/>
          <a:p>
            <a:pPr marL="81026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i-FI" sz="5600">
                <a:effectLst/>
                <a:latin typeface="Calibri"/>
                <a:ea typeface="Times New Roman" panose="02020603050405020304" pitchFamily="18" charset="0"/>
                <a:cs typeface="Arial"/>
              </a:rPr>
              <a:t>Juvonen Noora, </a:t>
            </a:r>
            <a:r>
              <a:rPr lang="fi-FI" sz="5600">
                <a:ea typeface="+mn-lt"/>
                <a:cs typeface="+mn-lt"/>
              </a:rPr>
              <a:t>MPT23S1</a:t>
            </a:r>
            <a:endParaRPr lang="fi-FI" sz="5600">
              <a:effectLst/>
              <a:ea typeface="+mn-lt"/>
              <a:cs typeface="+mn-lt"/>
            </a:endParaRPr>
          </a:p>
          <a:p>
            <a:pPr marL="81026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i-FI" sz="5600">
                <a:effectLst/>
                <a:latin typeface="Calibri"/>
                <a:ea typeface="Times New Roman" panose="02020603050405020304" pitchFamily="18" charset="0"/>
                <a:cs typeface="Arial"/>
              </a:rPr>
              <a:t>Karsikas Sami, </a:t>
            </a:r>
            <a:r>
              <a:rPr lang="fi-FI" sz="5600">
                <a:solidFill>
                  <a:srgbClr val="FFFFFF"/>
                </a:solidFill>
                <a:latin typeface="Calibri"/>
                <a:ea typeface="Calibri"/>
                <a:cs typeface="Arial"/>
              </a:rPr>
              <a:t> SKO23SM</a:t>
            </a:r>
            <a:endParaRPr lang="fi-FI" sz="5600">
              <a:solidFill>
                <a:srgbClr val="FFFFFF"/>
              </a:solidFill>
              <a:effectLst/>
              <a:latin typeface="Calibri"/>
              <a:ea typeface="Calibri"/>
              <a:cs typeface="Arial"/>
            </a:endParaRPr>
          </a:p>
          <a:p>
            <a:pPr marL="81026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i-FI" sz="5600" err="1">
                <a:effectLst/>
                <a:latin typeface="Calibri"/>
                <a:ea typeface="Times New Roman" panose="02020603050405020304" pitchFamily="18" charset="0"/>
                <a:cs typeface="Arial"/>
              </a:rPr>
              <a:t>Napari</a:t>
            </a:r>
            <a:r>
              <a:rPr lang="fi-FI" sz="5600">
                <a:effectLst/>
                <a:latin typeface="Calibri"/>
                <a:ea typeface="Times New Roman" panose="02020603050405020304" pitchFamily="18" charset="0"/>
                <a:cs typeface="Arial"/>
              </a:rPr>
              <a:t> Miika</a:t>
            </a:r>
            <a:r>
              <a:rPr lang="fi-FI" sz="5600">
                <a:latin typeface="Calibri"/>
                <a:ea typeface="Times New Roman" panose="02020603050405020304" pitchFamily="18" charset="0"/>
                <a:cs typeface="Arial"/>
              </a:rPr>
              <a:t>, TTV23S3</a:t>
            </a:r>
            <a:endParaRPr lang="fi-FI" sz="1400">
              <a:effectLst/>
              <a:latin typeface="Times New Roman"/>
              <a:ea typeface="Calibri"/>
              <a:cs typeface="Calibri"/>
            </a:endParaRPr>
          </a:p>
          <a:p>
            <a:pPr marL="81026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i-FI" sz="5600">
                <a:effectLst/>
                <a:latin typeface="Calibri"/>
                <a:ea typeface="Times New Roman" panose="02020603050405020304" pitchFamily="18" charset="0"/>
                <a:cs typeface="Arial"/>
              </a:rPr>
              <a:t>Kangasaho Elli, </a:t>
            </a:r>
            <a:r>
              <a:rPr lang="fi-FI" sz="5600">
                <a:latin typeface="Calibri"/>
                <a:ea typeface="Times New Roman" panose="02020603050405020304" pitchFamily="18" charset="0"/>
                <a:cs typeface="Arial"/>
              </a:rPr>
              <a:t>STT23SM</a:t>
            </a:r>
            <a:endParaRPr lang="fi-FI" sz="5600">
              <a:effectLst/>
              <a:latin typeface="Calibri"/>
              <a:ea typeface="Times New Roman" panose="02020603050405020304" pitchFamily="18" charset="0"/>
              <a:cs typeface="Arial"/>
            </a:endParaRPr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3466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C6AC7865-94C2-7314-A511-CA934B4221C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15571" y="1603962"/>
            <a:ext cx="10967053" cy="5252780"/>
          </a:xfrm>
        </p:spPr>
        <p:txBody>
          <a:bodyPr lIns="91440" tIns="45720" rIns="91440" bIns="45720" anchor="t">
            <a:normAutofit/>
          </a:bodyPr>
          <a:lstStyle/>
          <a:p>
            <a:pPr>
              <a:buFont typeface="+mj-lt"/>
              <a:buAutoNum type="arabicPeriod"/>
            </a:pPr>
            <a:r>
              <a:rPr lang="fi-FI" sz="2700" b="1"/>
              <a:t>Selkeä tavoite ja tuen voittaminen</a:t>
            </a:r>
            <a:endParaRPr lang="fi-FI" sz="2700"/>
          </a:p>
          <a:p>
            <a:pPr>
              <a:buAutoNum type="arabicPeriod"/>
            </a:pPr>
            <a:endParaRPr lang="fi-FI" sz="2700" b="1"/>
          </a:p>
          <a:p>
            <a:pPr>
              <a:buFont typeface="+mj-lt"/>
              <a:buAutoNum type="arabicPeriod"/>
            </a:pPr>
            <a:r>
              <a:rPr lang="fi-FI" sz="2700" b="1"/>
              <a:t>Ryhmäkulttuurin rakentaminen</a:t>
            </a:r>
            <a:endParaRPr lang="fi-FI" sz="2700"/>
          </a:p>
          <a:p>
            <a:pPr>
              <a:buAutoNum type="arabicPeriod"/>
            </a:pPr>
            <a:endParaRPr lang="fi-FI" sz="2700" b="1"/>
          </a:p>
          <a:p>
            <a:pPr indent="-285750">
              <a:buFont typeface="+mj-lt"/>
              <a:buAutoNum type="arabicPeriod"/>
            </a:pPr>
            <a:r>
              <a:rPr lang="fi-FI" sz="2700" b="1"/>
              <a:t>Vuorovaikutuksen hallinta</a:t>
            </a:r>
            <a:endParaRPr lang="fi-FI" sz="2700"/>
          </a:p>
          <a:p>
            <a:pPr>
              <a:buAutoNum type="arabicPeriod"/>
            </a:pPr>
            <a:endParaRPr lang="fi-FI" sz="2700" b="1"/>
          </a:p>
          <a:p>
            <a:pPr>
              <a:buAutoNum type="arabicPeriod"/>
            </a:pPr>
            <a:r>
              <a:rPr lang="fi-FI" sz="2700" b="1"/>
              <a:t>Tehtävänhallinta</a:t>
            </a:r>
            <a:endParaRPr lang="fi-FI" sz="2700">
              <a:ea typeface="Calibri" panose="020F0502020204030204"/>
              <a:cs typeface="Calibri" panose="020F0502020204030204"/>
            </a:endParaRPr>
          </a:p>
          <a:p>
            <a:pPr>
              <a:buAutoNum type="arabicPeriod"/>
            </a:pPr>
            <a:endParaRPr lang="fi-FI" sz="2700" b="1"/>
          </a:p>
          <a:p>
            <a:pPr>
              <a:buAutoNum type="arabicPeriod"/>
            </a:pPr>
            <a:r>
              <a:rPr lang="fi-FI" sz="2700" b="1"/>
              <a:t>Johtajan roolin tärkeys</a:t>
            </a:r>
            <a:endParaRPr lang="fi-FI" sz="2700">
              <a:ea typeface="Calibri" panose="020F0502020204030204"/>
              <a:cs typeface="Calibri" panose="020F0502020204030204"/>
            </a:endParaRPr>
          </a:p>
          <a:p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948B9C7E-940B-5221-32AD-1A3B157CFD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5093" y="95132"/>
            <a:ext cx="11151927" cy="1310587"/>
          </a:xfrm>
        </p:spPr>
        <p:txBody>
          <a:bodyPr lIns="91440" tIns="45720" rIns="91440" bIns="45720" anchor="t">
            <a:normAutofit fontScale="90000"/>
          </a:bodyPr>
          <a:lstStyle/>
          <a:p>
            <a:br>
              <a:rPr lang="fi-FI"/>
            </a:br>
            <a:r>
              <a:rPr lang="fi-FI"/>
              <a:t>Hyvän johtajan ominaisuuksia</a:t>
            </a:r>
            <a:r>
              <a:rPr lang="fi-FI">
                <a:solidFill>
                  <a:srgbClr val="0D004C"/>
                </a:solidFill>
              </a:rPr>
              <a:t> </a:t>
            </a:r>
            <a:br>
              <a:rPr lang="fi-FI"/>
            </a:br>
            <a:endParaRPr lang="fi-FI"/>
          </a:p>
        </p:txBody>
      </p:sp>
      <p:pic>
        <p:nvPicPr>
          <p:cNvPr id="7" name="Kuva 6" descr="Koti tasaisella täytöllä">
            <a:hlinkClick r:id="rId2" action="ppaction://hlinksldjump"/>
            <a:extLst>
              <a:ext uri="{FF2B5EF4-FFF2-40B4-BE49-F238E27FC236}">
                <a16:creationId xmlns:a16="http://schemas.microsoft.com/office/drawing/2014/main" id="{6BF6BADF-FEA2-1989-7F12-5BFFDF0B29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14176" y="5266901"/>
            <a:ext cx="726491" cy="726491"/>
          </a:xfrm>
          <a:prstGeom prst="rect">
            <a:avLst/>
          </a:prstGeom>
        </p:spPr>
      </p:pic>
      <p:pic>
        <p:nvPicPr>
          <p:cNvPr id="8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F42CD69-A5F7-8F5B-027A-BE6D6C7EB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983" y="5576695"/>
            <a:ext cx="420875" cy="222532"/>
          </a:xfrm>
          <a:prstGeom prst="rect">
            <a:avLst/>
          </a:prstGeom>
        </p:spPr>
      </p:pic>
      <p:pic>
        <p:nvPicPr>
          <p:cNvPr id="9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3D06A89-F059-6553-DFDA-D63B0DBA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118469" y="5576694"/>
            <a:ext cx="559413" cy="222532"/>
          </a:xfrm>
          <a:prstGeom prst="rect">
            <a:avLst/>
          </a:prstGeom>
        </p:spPr>
      </p:pic>
      <p:pic>
        <p:nvPicPr>
          <p:cNvPr id="3" name="Kuva 2" descr="Refugees Economic Migrants · Free image on Pixabay">
            <a:extLst>
              <a:ext uri="{FF2B5EF4-FFF2-40B4-BE49-F238E27FC236}">
                <a16:creationId xmlns:a16="http://schemas.microsoft.com/office/drawing/2014/main" id="{A5508CD8-948C-B376-41CC-68303A0823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11950" y="1905000"/>
            <a:ext cx="3568392" cy="356839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760DB66-8B29-1A0F-58C4-67B33924B905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7543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FA56293-F30D-7155-3F6D-F1906341422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14593" y="1328100"/>
            <a:ext cx="5891800" cy="4467007"/>
          </a:xfrm>
        </p:spPr>
        <p:txBody>
          <a:bodyPr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en-US" sz="3500">
                <a:ea typeface="Calibri" panose="020F0502020204030204"/>
                <a:cs typeface="Calibri" panose="020F0502020204030204"/>
              </a:rPr>
              <a:t>Onko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ryhmällä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antaa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esimerkkejä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hyvistä</a:t>
            </a:r>
            <a:r>
              <a:rPr lang="en-US" sz="3500">
                <a:ea typeface="Calibri" panose="020F0502020204030204"/>
                <a:cs typeface="Calibri" panose="020F0502020204030204"/>
              </a:rPr>
              <a:t> tai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huonoista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johtajista</a:t>
            </a:r>
            <a:r>
              <a:rPr lang="en-US" sz="3500">
                <a:ea typeface="Calibri" panose="020F0502020204030204"/>
                <a:cs typeface="Calibri" panose="020F0502020204030204"/>
              </a:rPr>
              <a:t>.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Mitä</a:t>
            </a:r>
            <a:r>
              <a:rPr lang="en-US" sz="3500">
                <a:ea typeface="Calibri" panose="020F0502020204030204"/>
                <a:cs typeface="Calibri" panose="020F0502020204030204"/>
              </a:rPr>
              <a:t> he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ovat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tehneet</a:t>
            </a:r>
            <a:r>
              <a:rPr lang="en-US" sz="3500">
                <a:ea typeface="Calibri" panose="020F0502020204030204"/>
                <a:cs typeface="Calibri" panose="020F0502020204030204"/>
              </a:rPr>
              <a:t>?</a:t>
            </a:r>
          </a:p>
          <a:p>
            <a:pPr marL="0" indent="0">
              <a:buNone/>
            </a:pPr>
            <a:endParaRPr lang="en-US" sz="350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sz="3500" err="1">
                <a:ea typeface="Calibri" panose="020F0502020204030204"/>
                <a:cs typeface="Calibri" panose="020F0502020204030204"/>
              </a:rPr>
              <a:t>Miettikää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ryhmissänne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pari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minuuttia</a:t>
            </a:r>
            <a:r>
              <a:rPr lang="en-US" sz="3500">
                <a:ea typeface="Calibri" panose="020F0502020204030204"/>
                <a:cs typeface="Calibri" panose="020F0502020204030204"/>
              </a:rPr>
              <a:t> ja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jakakaa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muille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ainakin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yksi</a:t>
            </a:r>
            <a:r>
              <a:rPr lang="en-US" sz="3500">
                <a:ea typeface="Calibri" panose="020F0502020204030204"/>
                <a:cs typeface="Calibri" panose="020F0502020204030204"/>
              </a:rPr>
              <a:t> </a:t>
            </a:r>
            <a:r>
              <a:rPr lang="en-US" sz="3500" err="1">
                <a:ea typeface="Calibri" panose="020F0502020204030204"/>
                <a:cs typeface="Calibri" panose="020F0502020204030204"/>
              </a:rPr>
              <a:t>esimerkki</a:t>
            </a:r>
            <a:r>
              <a:rPr lang="en-US" sz="3500">
                <a:ea typeface="Calibri" panose="020F0502020204030204"/>
                <a:cs typeface="Calibri" panose="020F0502020204030204"/>
              </a:rPr>
              <a:t>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B8BA9E-83F6-FE61-0738-7C7160785F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594" y="197214"/>
            <a:ext cx="11001106" cy="1329397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en-US" sz="6000" err="1">
                <a:ea typeface="Calibri"/>
                <a:cs typeface="Calibri"/>
              </a:rPr>
              <a:t>Tehtävä</a:t>
            </a:r>
            <a:endParaRPr lang="en-US" sz="6000">
              <a:ea typeface="Calibri"/>
              <a:cs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9164-BBEC-8E18-1BDC-1D4877B9308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Graphic 6" descr="Pen with solid fill">
            <a:extLst>
              <a:ext uri="{FF2B5EF4-FFF2-40B4-BE49-F238E27FC236}">
                <a16:creationId xmlns:a16="http://schemas.microsoft.com/office/drawing/2014/main" id="{05B8E2C4-9876-60B3-1A11-88A7DE11F1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40954" y="949570"/>
            <a:ext cx="4226169" cy="4226169"/>
          </a:xfrm>
          <a:prstGeom prst="rect">
            <a:avLst/>
          </a:prstGeom>
        </p:spPr>
      </p:pic>
      <p:pic>
        <p:nvPicPr>
          <p:cNvPr id="15" name="Kuva 8" descr="Koti tasaisella täytöllä">
            <a:hlinkClick r:id="rId4" action="ppaction://hlinksldjump"/>
            <a:extLst>
              <a:ext uri="{FF2B5EF4-FFF2-40B4-BE49-F238E27FC236}">
                <a16:creationId xmlns:a16="http://schemas.microsoft.com/office/drawing/2014/main" id="{27040723-67D5-51E0-41F8-67EB208F06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17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5D5E6EF-7FC6-FBE7-E382-12F770D24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19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4C1B4B3-412A-7EDD-E14D-5FB2CE4F9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516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DE40A0E4-88C9-5E66-A2CC-9FBAD1272CC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48918" y="1660358"/>
            <a:ext cx="10979454" cy="4452555"/>
          </a:xfrm>
        </p:spPr>
        <p:txBody>
          <a:bodyPr lIns="91440" tIns="45720" rIns="91440" bIns="45720" anchor="t">
            <a:normAutofit fontScale="85000" lnSpcReduction="20000"/>
          </a:bodyPr>
          <a:lstStyle/>
          <a:p>
            <a:endParaRPr lang="fi-FI" sz="2800"/>
          </a:p>
          <a:p>
            <a:r>
              <a:rPr lang="en-GB" sz="3500" err="1">
                <a:ea typeface="Calibri"/>
                <a:cs typeface="Calibri"/>
              </a:rPr>
              <a:t>Ryhmäviestintä</a:t>
            </a:r>
            <a:r>
              <a:rPr lang="en-GB" sz="3500">
                <a:ea typeface="Calibri"/>
                <a:cs typeface="Calibri"/>
              </a:rPr>
              <a:t> on </a:t>
            </a:r>
            <a:r>
              <a:rPr lang="en-GB" sz="3500" err="1">
                <a:ea typeface="Calibri"/>
                <a:cs typeface="Calibri"/>
              </a:rPr>
              <a:t>joukkuelaji</a:t>
            </a:r>
            <a:endParaRPr lang="en-GB" sz="3500">
              <a:ea typeface="Calibri"/>
              <a:cs typeface="Calibri"/>
            </a:endParaRPr>
          </a:p>
          <a:p>
            <a:endParaRPr lang="en-GB" sz="1500"/>
          </a:p>
          <a:p>
            <a:r>
              <a:rPr lang="en-GB" sz="3500" err="1">
                <a:ea typeface="Calibri"/>
                <a:cs typeface="Calibri"/>
              </a:rPr>
              <a:t>Rooleja</a:t>
            </a:r>
            <a:r>
              <a:rPr lang="en-GB" sz="3500">
                <a:ea typeface="Calibri"/>
                <a:cs typeface="Calibri"/>
              </a:rPr>
              <a:t> on </a:t>
            </a:r>
            <a:r>
              <a:rPr lang="en-GB" sz="3500" err="1">
                <a:ea typeface="Calibri"/>
                <a:cs typeface="Calibri"/>
              </a:rPr>
              <a:t>lukematon</a:t>
            </a:r>
            <a:r>
              <a:rPr lang="en-GB" sz="3500">
                <a:ea typeface="Calibri"/>
                <a:cs typeface="Calibri"/>
              </a:rPr>
              <a:t> </a:t>
            </a:r>
            <a:r>
              <a:rPr lang="en-GB" sz="3500" err="1">
                <a:ea typeface="Calibri"/>
                <a:cs typeface="Calibri"/>
              </a:rPr>
              <a:t>määrä</a:t>
            </a:r>
            <a:endParaRPr lang="en-GB" sz="3500">
              <a:ea typeface="Calibri"/>
              <a:cs typeface="Calibri"/>
            </a:endParaRPr>
          </a:p>
          <a:p>
            <a:endParaRPr lang="en-GB" sz="1500"/>
          </a:p>
          <a:p>
            <a:r>
              <a:rPr lang="en-GB" sz="3500" err="1"/>
              <a:t>Roolit</a:t>
            </a:r>
            <a:r>
              <a:rPr lang="en-GB" sz="3500"/>
              <a:t> </a:t>
            </a:r>
            <a:r>
              <a:rPr lang="en-GB" sz="3500" err="1"/>
              <a:t>voidaan</a:t>
            </a:r>
            <a:r>
              <a:rPr lang="en-GB" sz="3500"/>
              <a:t> </a:t>
            </a:r>
            <a:r>
              <a:rPr lang="en-GB" sz="3500" err="1"/>
              <a:t>jakaa</a:t>
            </a:r>
            <a:r>
              <a:rPr lang="en-GB" sz="3500"/>
              <a:t> </a:t>
            </a:r>
            <a:r>
              <a:rPr lang="en-GB" sz="3500" err="1"/>
              <a:t>näiden</a:t>
            </a:r>
            <a:r>
              <a:rPr lang="en-GB" sz="3500"/>
              <a:t> </a:t>
            </a:r>
            <a:r>
              <a:rPr lang="en-GB" sz="3500" err="1"/>
              <a:t>kolmen</a:t>
            </a:r>
            <a:r>
              <a:rPr lang="en-GB" sz="3500"/>
              <a:t> </a:t>
            </a:r>
            <a:r>
              <a:rPr lang="en-GB" sz="3500" err="1"/>
              <a:t>roolityypin</a:t>
            </a:r>
            <a:r>
              <a:rPr lang="en-GB" sz="3500"/>
              <a:t> alle:</a:t>
            </a:r>
          </a:p>
          <a:p>
            <a:pPr lvl="1"/>
            <a:endParaRPr lang="en-GB" sz="3300">
              <a:ea typeface="Calibri" panose="020F0502020204030204"/>
              <a:cs typeface="Calibri" panose="020F0502020204030204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fi-FI" sz="3300"/>
              <a:t>Tehtäväroolit</a:t>
            </a:r>
            <a:endParaRPr lang="fi-FI" sz="3300">
              <a:ea typeface="Calibri"/>
              <a:cs typeface="Calibri"/>
            </a:endParaRPr>
          </a:p>
          <a:p>
            <a:pPr marL="914400" lvl="1" indent="-457200">
              <a:buFont typeface="+mj-lt"/>
              <a:buAutoNum type="arabicPeriod"/>
            </a:pPr>
            <a:endParaRPr lang="fi-FI" sz="3300"/>
          </a:p>
          <a:p>
            <a:pPr marL="914400" lvl="1" indent="-457200">
              <a:buFont typeface="+mj-lt"/>
              <a:buAutoNum type="arabicPeriod"/>
            </a:pPr>
            <a:r>
              <a:rPr lang="fi-FI" sz="3300"/>
              <a:t>Ylläpitoroolit</a:t>
            </a:r>
            <a:endParaRPr lang="fi-FI" sz="3300">
              <a:ea typeface="Calibri"/>
              <a:cs typeface="Calibri"/>
            </a:endParaRPr>
          </a:p>
          <a:p>
            <a:pPr marL="914400" lvl="1" indent="-457200">
              <a:buFont typeface="+mj-lt"/>
              <a:buAutoNum type="arabicPeriod"/>
            </a:pPr>
            <a:endParaRPr lang="fi-FI" sz="3300"/>
          </a:p>
          <a:p>
            <a:pPr marL="914400" lvl="1" indent="-457200">
              <a:buFont typeface="+mj-lt"/>
              <a:buAutoNum type="arabicPeriod"/>
            </a:pPr>
            <a:r>
              <a:rPr lang="fi-FI" sz="3300"/>
              <a:t>Yksilölliset-roolit</a:t>
            </a:r>
            <a:endParaRPr lang="fi-FI" sz="3300">
              <a:ea typeface="Calibri"/>
              <a:cs typeface="Calibri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pPr marL="457200" indent="-457200">
              <a:buAutoNum type="arabicPeriod"/>
            </a:pPr>
            <a:endParaRPr lang="en-GB">
              <a:latin typeface="Arial"/>
              <a:cs typeface="Arial"/>
            </a:endParaRPr>
          </a:p>
          <a:p>
            <a:pPr marL="914400" lvl="1">
              <a:buAutoNum type="arabicPeriod"/>
            </a:pPr>
            <a:endParaRPr lang="fi-FI">
              <a:latin typeface="Arial"/>
              <a:ea typeface="Calibri"/>
              <a:cs typeface="Arial"/>
            </a:endParaRPr>
          </a:p>
          <a:p>
            <a:endParaRPr lang="en-GB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73F42B9C-AE17-0E7C-3DFA-C33D04D2C5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i-FI"/>
              <a:t>Roolit</a:t>
            </a:r>
            <a:endParaRPr lang="en-GB">
              <a:solidFill>
                <a:srgbClr val="FF0000"/>
              </a:solidFill>
            </a:endParaRPr>
          </a:p>
        </p:txBody>
      </p:sp>
      <p:pic>
        <p:nvPicPr>
          <p:cNvPr id="5" name="Kuva 4" descr="Kuva, joka sisältää kohteen clipart, Animaatio, Eläinhahmo, animaatio&#10;&#10;Kuvaus luotu automaattisesti">
            <a:extLst>
              <a:ext uri="{FF2B5EF4-FFF2-40B4-BE49-F238E27FC236}">
                <a16:creationId xmlns:a16="http://schemas.microsoft.com/office/drawing/2014/main" id="{731E0D3E-A0C2-156D-FD07-612E003FFE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766761" y="402976"/>
            <a:ext cx="4000500" cy="2714625"/>
          </a:xfrm>
          <a:prstGeom prst="rect">
            <a:avLst/>
          </a:prstGeom>
        </p:spPr>
      </p:pic>
      <p:pic>
        <p:nvPicPr>
          <p:cNvPr id="4" name="Kuva 3" descr="Koti tasaisella täytöllä">
            <a:hlinkClick r:id="rId4" action="ppaction://hlinksldjump"/>
            <a:extLst>
              <a:ext uri="{FF2B5EF4-FFF2-40B4-BE49-F238E27FC236}">
                <a16:creationId xmlns:a16="http://schemas.microsoft.com/office/drawing/2014/main" id="{57054391-2F63-291E-BF0A-8C683A7CF5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6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E87E135-1CFE-A4F6-EC08-51ACCE83AE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7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465F4FD-682B-367E-E2EC-5411F610A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97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E275C0B0-9892-57D0-41EB-B69BD57FDA8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168441" y="1537174"/>
            <a:ext cx="11574380" cy="47220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700"/>
              <a:t>Tehtävä roolien tarkoituksena on ryhmän tavoitteen saavuttaminen.</a:t>
            </a:r>
            <a:r>
              <a:rPr lang="en-GB" sz="2700"/>
              <a:t> </a:t>
            </a:r>
          </a:p>
          <a:p>
            <a:pPr marL="0" indent="0">
              <a:buNone/>
            </a:pPr>
            <a:r>
              <a:rPr lang="en-GB" sz="2700" err="1"/>
              <a:t>Esimerkki</a:t>
            </a:r>
            <a:r>
              <a:rPr lang="en-GB" sz="2700"/>
              <a:t> </a:t>
            </a:r>
            <a:r>
              <a:rPr lang="en-GB" sz="2700" err="1"/>
              <a:t>tehtävärooleja</a:t>
            </a:r>
            <a:r>
              <a:rPr lang="en-GB" sz="2700"/>
              <a:t> </a:t>
            </a:r>
            <a:r>
              <a:rPr lang="en-GB" sz="2700" err="1"/>
              <a:t>ovat</a:t>
            </a:r>
            <a:r>
              <a:rPr lang="en-GB" sz="2700"/>
              <a:t>:</a:t>
            </a:r>
          </a:p>
          <a:p>
            <a:pPr marL="0" indent="0">
              <a:buNone/>
            </a:pPr>
            <a:endParaRPr lang="en-GB"/>
          </a:p>
          <a:p>
            <a:pPr marL="457200" indent="-457200">
              <a:buFont typeface="+mj-lt"/>
              <a:buAutoNum type="arabicPeriod"/>
            </a:pPr>
            <a:r>
              <a:rPr lang="en-GB" sz="2700" err="1"/>
              <a:t>Aloittentekijä</a:t>
            </a:r>
            <a:endParaRPr lang="en-GB" sz="2700"/>
          </a:p>
          <a:p>
            <a:pPr lvl="1"/>
            <a:r>
              <a:rPr lang="en-GB" sz="2400" err="1"/>
              <a:t>Aktiivisia</a:t>
            </a:r>
            <a:r>
              <a:rPr lang="en-GB" sz="2400"/>
              <a:t> </a:t>
            </a:r>
            <a:r>
              <a:rPr lang="en-GB" sz="2400" err="1"/>
              <a:t>ehdottajia</a:t>
            </a:r>
            <a:r>
              <a:rPr lang="en-GB" sz="2400"/>
              <a:t> </a:t>
            </a:r>
          </a:p>
          <a:p>
            <a:pPr lvl="1"/>
            <a:r>
              <a:rPr lang="en-GB" sz="2400" err="1"/>
              <a:t>keskustelun</a:t>
            </a:r>
            <a:r>
              <a:rPr lang="en-GB" sz="2400"/>
              <a:t> </a:t>
            </a:r>
            <a:r>
              <a:rPr lang="en-GB" sz="2400" err="1"/>
              <a:t>haastajia</a:t>
            </a:r>
            <a:endParaRPr lang="en-GB" sz="2400"/>
          </a:p>
          <a:p>
            <a:pPr lvl="1"/>
            <a:endParaRPr lang="en-GB"/>
          </a:p>
          <a:p>
            <a:pPr marL="457200" indent="-457200">
              <a:buFont typeface="+mj-lt"/>
              <a:buAutoNum type="arabicPeriod"/>
            </a:pPr>
            <a:r>
              <a:rPr lang="en-GB" sz="2700" err="1"/>
              <a:t>Koordinoija</a:t>
            </a:r>
            <a:endParaRPr lang="en-GB" sz="2700"/>
          </a:p>
          <a:p>
            <a:pPr lvl="1"/>
            <a:r>
              <a:rPr lang="en-GB" sz="2400" err="1"/>
              <a:t>Ottavat</a:t>
            </a:r>
            <a:r>
              <a:rPr lang="en-GB" sz="2400"/>
              <a:t> </a:t>
            </a:r>
            <a:r>
              <a:rPr lang="en-GB" sz="2400" err="1"/>
              <a:t>vastuukset</a:t>
            </a:r>
            <a:r>
              <a:rPr lang="en-GB" sz="2400"/>
              <a:t> </a:t>
            </a:r>
            <a:r>
              <a:rPr lang="en-GB" sz="2400" err="1"/>
              <a:t>projektin</a:t>
            </a:r>
            <a:r>
              <a:rPr lang="en-GB" sz="2400"/>
              <a:t> </a:t>
            </a:r>
            <a:r>
              <a:rPr lang="en-GB" sz="2400" err="1"/>
              <a:t>aikajanan</a:t>
            </a:r>
            <a:r>
              <a:rPr lang="en-GB" sz="2400"/>
              <a:t> </a:t>
            </a:r>
            <a:r>
              <a:rPr lang="en-GB" sz="2400" err="1"/>
              <a:t>suunnittelun</a:t>
            </a:r>
            <a:endParaRPr lang="en-GB" sz="2400"/>
          </a:p>
          <a:p>
            <a:pPr lvl="1"/>
            <a:endParaRPr lang="en-GB"/>
          </a:p>
          <a:p>
            <a:pPr marL="457200" indent="-457200">
              <a:buFont typeface="+mj-lt"/>
              <a:buAutoNum type="arabicPeriod"/>
            </a:pPr>
            <a:r>
              <a:rPr lang="en-GB" sz="2700" err="1"/>
              <a:t>Tiedon</a:t>
            </a:r>
            <a:r>
              <a:rPr lang="en-GB" sz="2700"/>
              <a:t> </a:t>
            </a:r>
            <a:r>
              <a:rPr lang="en-GB" sz="2700" err="1"/>
              <a:t>hankkijat</a:t>
            </a:r>
            <a:endParaRPr lang="en-GB" sz="2700"/>
          </a:p>
          <a:p>
            <a:pPr lvl="1"/>
            <a:r>
              <a:rPr lang="en-GB" sz="2400" err="1"/>
              <a:t>Tarjoavat</a:t>
            </a:r>
            <a:r>
              <a:rPr lang="en-GB" sz="2400"/>
              <a:t> </a:t>
            </a:r>
            <a:r>
              <a:rPr lang="en-GB" sz="2400" err="1"/>
              <a:t>ja</a:t>
            </a:r>
            <a:r>
              <a:rPr lang="en-GB" sz="2400"/>
              <a:t> </a:t>
            </a:r>
            <a:r>
              <a:rPr lang="en-GB" sz="2400" err="1"/>
              <a:t>hankkivat</a:t>
            </a:r>
            <a:r>
              <a:rPr lang="en-GB" sz="2400"/>
              <a:t> </a:t>
            </a:r>
            <a:r>
              <a:rPr lang="en-GB" sz="2400" err="1"/>
              <a:t>tietoa</a:t>
            </a:r>
            <a:r>
              <a:rPr lang="en-GB" sz="2400"/>
              <a:t> </a:t>
            </a:r>
            <a:r>
              <a:rPr lang="en-GB" sz="2400" err="1"/>
              <a:t>ryhmän</a:t>
            </a:r>
            <a:r>
              <a:rPr lang="en-GB" sz="2400"/>
              <a:t> </a:t>
            </a:r>
            <a:r>
              <a:rPr lang="en-GB" sz="2400" err="1"/>
              <a:t>esteisiin</a:t>
            </a:r>
            <a:endParaRPr lang="en-GB" sz="2400"/>
          </a:p>
          <a:p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83DC903D-3D63-40E4-B245-80820D3CFC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054" y="598752"/>
            <a:ext cx="10525316" cy="792088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/>
              <a:t>Tehtäväroolit</a:t>
            </a:r>
            <a:endParaRPr lang="en-GB">
              <a:solidFill>
                <a:srgbClr val="FF0000"/>
              </a:solidFill>
            </a:endParaRPr>
          </a:p>
        </p:txBody>
      </p:sp>
      <p:pic>
        <p:nvPicPr>
          <p:cNvPr id="4" name="Kuva 3" descr="Koti tasaisella täytöllä">
            <a:hlinkClick r:id="rId2" action="ppaction://hlinksldjump"/>
            <a:extLst>
              <a:ext uri="{FF2B5EF4-FFF2-40B4-BE49-F238E27FC236}">
                <a16:creationId xmlns:a16="http://schemas.microsoft.com/office/drawing/2014/main" id="{43339F66-3B85-9F95-71FA-A6B10A07AE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5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9BF63E0-F55B-71B9-DE91-D74F66CAF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6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68CC387-F96C-F5BD-C3F9-2A87D6969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19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965CB1EC-6C96-4C25-EA2C-0F19C8B43E78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15412" y="1797967"/>
            <a:ext cx="10855220" cy="4314945"/>
          </a:xfrm>
        </p:spPr>
        <p:txBody>
          <a:bodyPr/>
          <a:lstStyle/>
          <a:p>
            <a:pPr marL="0" indent="0">
              <a:buNone/>
            </a:pPr>
            <a:r>
              <a:rPr lang="fi-FI" sz="2700"/>
              <a:t>Ylläpitoroolit määrittelevät ryhmän sosiaalisen ilmapiirin</a:t>
            </a:r>
          </a:p>
          <a:p>
            <a:pPr marL="0" indent="0">
              <a:buNone/>
            </a:pPr>
            <a:endParaRPr lang="fi-FI"/>
          </a:p>
          <a:p>
            <a:pPr marL="457200" indent="-457200">
              <a:buFont typeface="+mj-lt"/>
              <a:buAutoNum type="arabicPeriod"/>
            </a:pPr>
            <a:r>
              <a:rPr lang="fi-FI" sz="2700"/>
              <a:t>Kannustaja</a:t>
            </a:r>
          </a:p>
          <a:p>
            <a:pPr lvl="1"/>
            <a:r>
              <a:rPr lang="fi-FI" sz="2400"/>
              <a:t>Ymmärtäväinen, kannustava ja hyväksyvä</a:t>
            </a:r>
          </a:p>
          <a:p>
            <a:pPr lvl="1"/>
            <a:endParaRPr lang="fi-FI" sz="800"/>
          </a:p>
          <a:p>
            <a:pPr marL="457200" indent="-457200">
              <a:buFont typeface="+mj-lt"/>
              <a:buAutoNum type="arabicPeriod"/>
            </a:pPr>
            <a:r>
              <a:rPr lang="fi-FI" sz="2700"/>
              <a:t>Sovittelija</a:t>
            </a:r>
          </a:p>
          <a:p>
            <a:pPr lvl="1"/>
            <a:r>
              <a:rPr lang="fi-FI" sz="2400"/>
              <a:t>Ratkaisee ryhmän erimielisyyksiä</a:t>
            </a:r>
          </a:p>
          <a:p>
            <a:pPr marL="457200" lvl="1" indent="0">
              <a:buNone/>
            </a:pPr>
            <a:endParaRPr lang="fi-FI" sz="800"/>
          </a:p>
          <a:p>
            <a:pPr marL="457200" indent="-457200">
              <a:buFont typeface="+mj-lt"/>
              <a:buAutoNum type="arabicPeriod"/>
            </a:pPr>
            <a:r>
              <a:rPr lang="fi-FI" sz="2700"/>
              <a:t>Seuraaja</a:t>
            </a:r>
          </a:p>
          <a:p>
            <a:pPr lvl="1"/>
            <a:r>
              <a:rPr lang="fi-FI" sz="2400"/>
              <a:t>On usein keskustelussa kuuntelijana</a:t>
            </a:r>
          </a:p>
          <a:p>
            <a:pPr marL="457200" indent="-457200">
              <a:buFont typeface="+mj-lt"/>
              <a:buAutoNum type="arabicPeriod"/>
            </a:pPr>
            <a:endParaRPr lang="en-GB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9544BADA-4B0F-1FDA-7E2C-E591451DB7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i-FI"/>
              <a:t>Ylläpitoroolit </a:t>
            </a:r>
            <a:endParaRPr lang="fi-FI" b="0">
              <a:solidFill>
                <a:srgbClr val="FF0000"/>
              </a:solidFill>
            </a:endParaRPr>
          </a:p>
          <a:p>
            <a:endParaRPr lang="fi-FI">
              <a:ea typeface="Calibri"/>
              <a:cs typeface="Calibri"/>
            </a:endParaRPr>
          </a:p>
        </p:txBody>
      </p:sp>
      <p:pic>
        <p:nvPicPr>
          <p:cNvPr id="4" name="Kuva 3" descr="Koti tasaisella täytöllä">
            <a:hlinkClick r:id="rId2" action="ppaction://hlinksldjump"/>
            <a:extLst>
              <a:ext uri="{FF2B5EF4-FFF2-40B4-BE49-F238E27FC236}">
                <a16:creationId xmlns:a16="http://schemas.microsoft.com/office/drawing/2014/main" id="{562433C4-871E-CD3C-7F41-9851253EC4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5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05ADA8A-E6E9-D272-F5DC-84D57F2960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6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6BBDEFC-78B7-A12D-4D5F-CD3AF6F6C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60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97843B8E-ABD3-E5DF-2157-6AFBB849402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15412" y="1797967"/>
            <a:ext cx="10843188" cy="44345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700" err="1"/>
              <a:t>Yksillöllisen</a:t>
            </a:r>
            <a:r>
              <a:rPr lang="fi-FI" sz="2700"/>
              <a:t>-roolin omaavat henkilöt ovat enemmän kiinnostuneita </a:t>
            </a:r>
            <a:r>
              <a:rPr lang="fi-FI" sz="2700" err="1"/>
              <a:t>yksillöllisestä</a:t>
            </a:r>
            <a:r>
              <a:rPr lang="fi-FI" sz="2700"/>
              <a:t> huomiosta kuin ryhmän edusta.</a:t>
            </a:r>
          </a:p>
          <a:p>
            <a:pPr marL="0" indent="0">
              <a:buNone/>
            </a:pPr>
            <a:endParaRPr lang="fi-FI"/>
          </a:p>
          <a:p>
            <a:pPr marL="457200" indent="-457200">
              <a:buFont typeface="+mj-lt"/>
              <a:buAutoNum type="arabicPeriod"/>
            </a:pPr>
            <a:r>
              <a:rPr lang="en-GB" sz="2700" err="1"/>
              <a:t>Salpaaja</a:t>
            </a:r>
            <a:endParaRPr lang="en-GB" sz="2700"/>
          </a:p>
          <a:p>
            <a:pPr lvl="1"/>
            <a:r>
              <a:rPr lang="en-GB" sz="2400" err="1"/>
              <a:t>Ovat</a:t>
            </a:r>
            <a:r>
              <a:rPr lang="en-GB" sz="2400"/>
              <a:t> </a:t>
            </a:r>
            <a:r>
              <a:rPr lang="en-GB" sz="2400" err="1"/>
              <a:t>yleisesti</a:t>
            </a:r>
            <a:r>
              <a:rPr lang="en-GB" sz="2400"/>
              <a:t> </a:t>
            </a:r>
            <a:r>
              <a:rPr lang="en-GB" sz="2400" err="1"/>
              <a:t>negatiivisia</a:t>
            </a:r>
            <a:r>
              <a:rPr lang="en-GB" sz="2400"/>
              <a:t> </a:t>
            </a:r>
            <a:r>
              <a:rPr lang="en-GB" sz="2400" err="1"/>
              <a:t>ja</a:t>
            </a:r>
            <a:r>
              <a:rPr lang="en-GB" sz="2400"/>
              <a:t> </a:t>
            </a:r>
            <a:r>
              <a:rPr lang="en-GB" sz="2400" err="1"/>
              <a:t>vaikeasti</a:t>
            </a:r>
            <a:r>
              <a:rPr lang="en-GB" sz="2400"/>
              <a:t> </a:t>
            </a:r>
            <a:r>
              <a:rPr lang="en-GB" sz="2400" err="1"/>
              <a:t>yhteistyökykyisiä</a:t>
            </a:r>
            <a:endParaRPr lang="en-GB" sz="2400"/>
          </a:p>
          <a:p>
            <a:pPr marL="457200" lvl="1" indent="0">
              <a:buNone/>
            </a:pPr>
            <a:endParaRPr lang="en-GB"/>
          </a:p>
          <a:p>
            <a:pPr marL="457200" indent="-457200">
              <a:buFont typeface="+mj-lt"/>
              <a:buAutoNum type="arabicPeriod"/>
            </a:pPr>
            <a:r>
              <a:rPr lang="en-GB" sz="2700" err="1"/>
              <a:t>Huomion</a:t>
            </a:r>
            <a:r>
              <a:rPr lang="en-GB" sz="2700"/>
              <a:t> </a:t>
            </a:r>
            <a:r>
              <a:rPr lang="en-GB" sz="2700" err="1"/>
              <a:t>etsijä</a:t>
            </a:r>
            <a:endParaRPr lang="en-GB" sz="2700"/>
          </a:p>
          <a:p>
            <a:pPr lvl="1"/>
            <a:r>
              <a:rPr lang="en-GB" sz="2400" err="1"/>
              <a:t>Etsii</a:t>
            </a:r>
            <a:r>
              <a:rPr lang="en-GB" sz="2400"/>
              <a:t> </a:t>
            </a:r>
            <a:r>
              <a:rPr lang="en-GB" sz="2400" err="1"/>
              <a:t>omaa</a:t>
            </a:r>
            <a:r>
              <a:rPr lang="en-GB" sz="2400"/>
              <a:t> </a:t>
            </a:r>
            <a:r>
              <a:rPr lang="en-GB" sz="2400" err="1"/>
              <a:t>valokeilaa</a:t>
            </a:r>
            <a:endParaRPr lang="en-GB" sz="2400"/>
          </a:p>
          <a:p>
            <a:pPr marL="457200" lvl="1" indent="0">
              <a:buNone/>
            </a:pPr>
            <a:endParaRPr lang="en-GB"/>
          </a:p>
          <a:p>
            <a:pPr marL="457200" indent="-457200">
              <a:buFont typeface="+mj-lt"/>
              <a:buAutoNum type="arabicPeriod"/>
            </a:pPr>
            <a:r>
              <a:rPr lang="en-GB" sz="2700" err="1"/>
              <a:t>Narri</a:t>
            </a:r>
            <a:endParaRPr lang="en-GB" sz="2700"/>
          </a:p>
          <a:p>
            <a:pPr lvl="1"/>
            <a:r>
              <a:rPr lang="en-GB" sz="2400" err="1"/>
              <a:t>Heijastaa</a:t>
            </a:r>
            <a:r>
              <a:rPr lang="en-GB" sz="2400"/>
              <a:t> </a:t>
            </a:r>
            <a:r>
              <a:rPr lang="en-GB" sz="2400" err="1"/>
              <a:t>omaa</a:t>
            </a:r>
            <a:r>
              <a:rPr lang="en-GB" sz="2400"/>
              <a:t> </a:t>
            </a:r>
            <a:r>
              <a:rPr lang="en-GB" sz="2400" err="1"/>
              <a:t>osallistumisen</a:t>
            </a:r>
            <a:r>
              <a:rPr lang="en-GB" sz="2400"/>
              <a:t> </a:t>
            </a:r>
            <a:r>
              <a:rPr lang="en-GB" sz="2400" err="1"/>
              <a:t>puutetta</a:t>
            </a:r>
            <a:r>
              <a:rPr lang="en-GB" sz="2400"/>
              <a:t> </a:t>
            </a:r>
            <a:r>
              <a:rPr lang="en-GB" sz="2400" err="1"/>
              <a:t>ryhmässä</a:t>
            </a:r>
            <a:r>
              <a:rPr lang="en-GB" sz="2400"/>
              <a:t> </a:t>
            </a:r>
            <a:r>
              <a:rPr lang="en-GB" sz="2400" err="1"/>
              <a:t>vitsaillen</a:t>
            </a:r>
            <a:endParaRPr lang="en-GB" sz="2400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6CE53B63-2A0D-ED12-AA8F-8A0B8E61C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i-FI"/>
              <a:t>Yksilölliset-roolit</a:t>
            </a:r>
            <a:endParaRPr lang="fi-FI" b="0">
              <a:solidFill>
                <a:srgbClr val="FF0000"/>
              </a:solidFill>
            </a:endParaRPr>
          </a:p>
          <a:p>
            <a:endParaRPr lang="fi-FI">
              <a:ea typeface="Calibri"/>
              <a:cs typeface="Calibri"/>
            </a:endParaRPr>
          </a:p>
        </p:txBody>
      </p:sp>
      <p:pic>
        <p:nvPicPr>
          <p:cNvPr id="4" name="Kuva 3" descr="Koti tasaisella täytöllä">
            <a:hlinkClick r:id="rId2" action="ppaction://hlinksldjump"/>
            <a:extLst>
              <a:ext uri="{FF2B5EF4-FFF2-40B4-BE49-F238E27FC236}">
                <a16:creationId xmlns:a16="http://schemas.microsoft.com/office/drawing/2014/main" id="{45D30A1C-F3B5-5FF4-1295-AF54DA1D6D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5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22170F2-3203-3130-F9F7-3F92DDA39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6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F7B4E53-7B2D-A948-6363-EDD321C6AA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99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7FF6DB9B-3FE3-8A3A-DB01-3ED7DD8DD20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72955" y="873457"/>
            <a:ext cx="11042746" cy="5581934"/>
          </a:xfrm>
        </p:spPr>
        <p:txBody>
          <a:bodyPr lIns="91440" tIns="45720" rIns="91440" bIns="45720" anchor="t">
            <a:noAutofit/>
          </a:bodyPr>
          <a:lstStyle/>
          <a:p>
            <a:pPr marL="0" indent="0">
              <a:buNone/>
            </a:pPr>
            <a:endParaRPr lang="fi-FI" sz="270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fi-FI" sz="27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Suunnittelu tehokkaassa tiimityössä</a:t>
            </a:r>
            <a:endParaRPr lang="fi-FI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fi-FI" sz="2700">
                <a:solidFill>
                  <a:schemeClr val="tx1"/>
                </a:solidFill>
                <a:ea typeface="Calibri"/>
                <a:cs typeface="Calibri"/>
              </a:rPr>
              <a:t>Muodolliset suunnittelujaksot</a:t>
            </a:r>
          </a:p>
          <a:p>
            <a:r>
              <a:rPr lang="fi-FI" sz="2700">
                <a:solidFill>
                  <a:schemeClr val="tx1"/>
                </a:solidFill>
                <a:ea typeface="Calibri"/>
                <a:cs typeface="Calibri"/>
              </a:rPr>
              <a:t>Tiimi samassa paikassa vai hajallaan</a:t>
            </a:r>
          </a:p>
          <a:p>
            <a:r>
              <a:rPr lang="fi-FI" sz="2700">
                <a:solidFill>
                  <a:schemeClr val="tx1"/>
                </a:solidFill>
                <a:ea typeface="Calibri"/>
                <a:cs typeface="Calibri"/>
              </a:rPr>
              <a:t>Tutkijat tarkkailivat monikansallisia ja –kulttuurisia hajallaan olevia tiimejä, havaittiin että tiivis kommunikointi tärkeää tehokkuudelle</a:t>
            </a:r>
          </a:p>
          <a:p>
            <a:r>
              <a:rPr lang="fi-FI" sz="2700">
                <a:solidFill>
                  <a:schemeClr val="tx1"/>
                </a:solidFill>
                <a:ea typeface="Calibri"/>
                <a:cs typeface="Calibri"/>
              </a:rPr>
              <a:t>Etätyötä tekevät tiimit tehokkaampia kasvokkain tavattuaan.</a:t>
            </a:r>
          </a:p>
          <a:p>
            <a:endParaRPr lang="fi-FI" sz="2700">
              <a:solidFill>
                <a:schemeClr val="tx1"/>
              </a:solidFill>
              <a:ea typeface="Calibri"/>
              <a:cs typeface="Calibri"/>
            </a:endParaRPr>
          </a:p>
          <a:p>
            <a:endParaRPr lang="fi-FI" sz="270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fi-FI" sz="2700">
                <a:solidFill>
                  <a:schemeClr val="tx1"/>
                </a:solidFill>
                <a:ea typeface="Calibri"/>
                <a:cs typeface="Calibri"/>
              </a:rPr>
              <a:t>Kysymys yleisölle: Mitenkä te olette toimineet, oletteko harjoitelleet kasvokkain?</a:t>
            </a: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475AF2D1-47F9-FB45-533C-D1965B749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421" y="109182"/>
            <a:ext cx="11138279" cy="141742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/>
              <a:t>Kehittyminen </a:t>
            </a:r>
            <a:endParaRPr lang="fi-FI">
              <a:solidFill>
                <a:srgbClr val="FF0000"/>
              </a:solidFill>
              <a:ea typeface="Calibri"/>
              <a:cs typeface="Calibri"/>
            </a:endParaRPr>
          </a:p>
        </p:txBody>
      </p:sp>
      <p:pic>
        <p:nvPicPr>
          <p:cNvPr id="3" name="Kuva 2" descr="Koti tasaisella täytöllä">
            <a:hlinkClick r:id="rId2" action="ppaction://hlinksldjump"/>
            <a:extLst>
              <a:ext uri="{FF2B5EF4-FFF2-40B4-BE49-F238E27FC236}">
                <a16:creationId xmlns:a16="http://schemas.microsoft.com/office/drawing/2014/main" id="{7FA85E51-1479-376A-9AA7-8CFFE3FF08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5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FF22300-105F-6CE7-CCCF-8175F97E9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6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689F544-7B95-EBF2-89CC-55BC4729A6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  <p:pic>
        <p:nvPicPr>
          <p:cNvPr id="22" name="Kuva 21" descr="Nouseva palkkikaavio ääriviiva">
            <a:extLst>
              <a:ext uri="{FF2B5EF4-FFF2-40B4-BE49-F238E27FC236}">
                <a16:creationId xmlns:a16="http://schemas.microsoft.com/office/drawing/2014/main" id="{6030791A-5511-A02C-3A4E-7113486B37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47360" y="817896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0932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066417A1-133C-7D8C-5E56-C1BBF0BC496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86603" y="1132764"/>
            <a:ext cx="11029097" cy="726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700">
                <a:solidFill>
                  <a:schemeClr val="tx1"/>
                </a:solidFill>
              </a:rPr>
              <a:t>Ryhmäviestintäosaaminen - vuorovaikutustaidot</a:t>
            </a: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83CAC7D4-82F7-A08B-5A55-E664D280D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603" y="157030"/>
            <a:ext cx="9799093" cy="876175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/>
              <a:t>Kehittyminen yksilönä </a:t>
            </a:r>
            <a:endParaRPr lang="fi-FI">
              <a:solidFill>
                <a:srgbClr val="FF0000"/>
              </a:solidFill>
              <a:ea typeface="Calibri"/>
              <a:cs typeface="Calibri"/>
            </a:endParaRPr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55585596-3A8D-4E48-E7CA-5CDCD29B3A5F}"/>
              </a:ext>
            </a:extLst>
          </p:cNvPr>
          <p:cNvSpPr/>
          <p:nvPr/>
        </p:nvSpPr>
        <p:spPr>
          <a:xfrm>
            <a:off x="668594" y="2064774"/>
            <a:ext cx="3185651" cy="178947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/>
              <a:t>Tieto</a:t>
            </a: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4B06D321-15C5-B99B-A8B4-27B0BC6C31FA}"/>
              </a:ext>
            </a:extLst>
          </p:cNvPr>
          <p:cNvSpPr/>
          <p:nvPr/>
        </p:nvSpPr>
        <p:spPr>
          <a:xfrm>
            <a:off x="4208325" y="2061236"/>
            <a:ext cx="3185651" cy="178947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/>
              <a:t>Motivaatio</a:t>
            </a:r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CDC60B4A-3073-1542-7FF0-F54529669C42}"/>
              </a:ext>
            </a:extLst>
          </p:cNvPr>
          <p:cNvSpPr/>
          <p:nvPr/>
        </p:nvSpPr>
        <p:spPr>
          <a:xfrm>
            <a:off x="668593" y="4104010"/>
            <a:ext cx="3185651" cy="178947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/>
              <a:t>Puheviestintä-taidot</a:t>
            </a:r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DC88D1CF-81AB-64F4-964E-682EE0A9B0CF}"/>
              </a:ext>
            </a:extLst>
          </p:cNvPr>
          <p:cNvSpPr/>
          <p:nvPr/>
        </p:nvSpPr>
        <p:spPr>
          <a:xfrm>
            <a:off x="4208324" y="4104010"/>
            <a:ext cx="3185651" cy="178947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/>
              <a:t>Eettisyys</a:t>
            </a:r>
          </a:p>
        </p:txBody>
      </p:sp>
      <p:pic>
        <p:nvPicPr>
          <p:cNvPr id="7" name="Kuva 6" descr="Koti tasaisella täytöllä">
            <a:hlinkClick r:id="rId2" action="ppaction://hlinksldjump"/>
            <a:extLst>
              <a:ext uri="{FF2B5EF4-FFF2-40B4-BE49-F238E27FC236}">
                <a16:creationId xmlns:a16="http://schemas.microsoft.com/office/drawing/2014/main" id="{2953D7AE-4B5B-AEF6-EA54-664DFA1D71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12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6330618-C4A5-31AF-A7D9-15B1DC83B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13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C386D85-7CBB-16E3-1FE6-3085AB391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  <p:pic>
        <p:nvPicPr>
          <p:cNvPr id="5" name="Kuva 4" descr="Pää ja hammaspyörät ääriviiva">
            <a:extLst>
              <a:ext uri="{FF2B5EF4-FFF2-40B4-BE49-F238E27FC236}">
                <a16:creationId xmlns:a16="http://schemas.microsoft.com/office/drawing/2014/main" id="{6F7CF9B9-AFDE-5275-C0F1-83A6BFEE19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87819" y="595117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542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83CAC7D4-82F7-A08B-5A55-E664D280D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603" y="186527"/>
            <a:ext cx="9799093" cy="876175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/>
              <a:t>Ryhmän kehitysvaiheet </a:t>
            </a:r>
            <a:endParaRPr lang="fi-FI">
              <a:solidFill>
                <a:srgbClr val="FF0000"/>
              </a:solidFill>
              <a:ea typeface="Calibri"/>
              <a:cs typeface="Calibri"/>
            </a:endParaRPr>
          </a:p>
        </p:txBody>
      </p:sp>
      <p:pic>
        <p:nvPicPr>
          <p:cNvPr id="8" name="Kuva 7" descr="Kuva, joka sisältää kohteen teksti, kuvakaappaus, Fontti&#10;&#10;Kuvaus luotu automaattisesti">
            <a:extLst>
              <a:ext uri="{FF2B5EF4-FFF2-40B4-BE49-F238E27FC236}">
                <a16:creationId xmlns:a16="http://schemas.microsoft.com/office/drawing/2014/main" id="{C8C1D10A-235C-9B10-6D69-6D74D7A506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9" t="9916"/>
          <a:stretch/>
        </p:blipFill>
        <p:spPr>
          <a:xfrm>
            <a:off x="320761" y="1248246"/>
            <a:ext cx="9029716" cy="4563274"/>
          </a:xfrm>
          <a:prstGeom prst="rect">
            <a:avLst/>
          </a:prstGeom>
        </p:spPr>
      </p:pic>
      <p:pic>
        <p:nvPicPr>
          <p:cNvPr id="2" name="Kuva 1" descr="Koti tasaisella täytöllä">
            <a:hlinkClick r:id="rId3" action="ppaction://hlinksldjump"/>
            <a:extLst>
              <a:ext uri="{FF2B5EF4-FFF2-40B4-BE49-F238E27FC236}">
                <a16:creationId xmlns:a16="http://schemas.microsoft.com/office/drawing/2014/main" id="{11335C7F-5339-00C7-B8FF-2621E00E9E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7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87D3FC6-EB2C-E336-05A9-3DAE5E810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9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D681AE9-B6D4-0052-CF95-5D77CE601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  <p:pic>
        <p:nvPicPr>
          <p:cNvPr id="5" name="Kuva 4" descr="Kirjoituslevy kaikki merkitty rastilla tasaisella täytöllä">
            <a:extLst>
              <a:ext uri="{FF2B5EF4-FFF2-40B4-BE49-F238E27FC236}">
                <a16:creationId xmlns:a16="http://schemas.microsoft.com/office/drawing/2014/main" id="{931A4F5C-3D18-29A5-C21D-9388C527210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830254" y="624614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026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066417A1-133C-7D8C-5E56-C1BBF0BC496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86603" y="1132764"/>
            <a:ext cx="11029097" cy="5509211"/>
          </a:xfrm>
        </p:spPr>
        <p:txBody>
          <a:bodyPr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fi-FI" sz="2700">
                <a:solidFill>
                  <a:schemeClr val="tx1"/>
                </a:solidFill>
              </a:rPr>
              <a:t>Seitsemän keinoa ryhmänä kehittymiseen</a:t>
            </a:r>
          </a:p>
          <a:p>
            <a:pPr marL="0" indent="0">
              <a:buNone/>
            </a:pPr>
            <a:endParaRPr lang="fi-FI" sz="27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700">
                <a:solidFill>
                  <a:schemeClr val="tx1"/>
                </a:solidFill>
              </a:rPr>
              <a:t>1. Olennaisten tietojen avoin jakaminen</a:t>
            </a:r>
            <a:endParaRPr lang="fi-FI" sz="270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2700">
                <a:solidFill>
                  <a:schemeClr val="tx1"/>
                </a:solidFill>
              </a:rPr>
              <a:t>2. Tiimityötehtävien koordinointi</a:t>
            </a:r>
            <a:endParaRPr lang="fi-FI" sz="270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2700">
                <a:solidFill>
                  <a:schemeClr val="tx1"/>
                </a:solidFill>
              </a:rPr>
              <a:t>3. Kaikkien tiimin jäsenten tiedon ja asiantuntemuksen hyödyntäminen</a:t>
            </a:r>
            <a:endParaRPr lang="fi-FI" sz="270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2700">
                <a:solidFill>
                  <a:schemeClr val="tx1"/>
                </a:solidFill>
              </a:rPr>
              <a:t>4. Toisten tukeminen keskinäisesti</a:t>
            </a:r>
            <a:endParaRPr lang="fi-FI" sz="270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2700">
                <a:solidFill>
                  <a:schemeClr val="tx1"/>
                </a:solidFill>
              </a:rPr>
              <a:t>5. Kaikkien ponnistelujen suuntaaminen tiimityöhön</a:t>
            </a:r>
            <a:endParaRPr lang="fi-FI" sz="270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2700">
                <a:solidFill>
                  <a:schemeClr val="tx1"/>
                </a:solidFill>
              </a:rPr>
              <a:t>6. Tiimihengen ja yhtenäisyyden edistäminen</a:t>
            </a:r>
            <a:endParaRPr lang="fi-FI" sz="270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2700">
                <a:solidFill>
                  <a:schemeClr val="tx1"/>
                </a:solidFill>
                <a:ea typeface="Calibri"/>
                <a:cs typeface="Calibri"/>
              </a:rPr>
              <a:t>7. Varakäyttäytymisen harjoittaminen</a:t>
            </a:r>
          </a:p>
          <a:p>
            <a:pPr marL="0" indent="0">
              <a:buNone/>
            </a:pPr>
            <a:endParaRPr lang="fi-FI" sz="27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83CAC7D4-82F7-A08B-5A55-E664D280D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603" y="186527"/>
            <a:ext cx="9799093" cy="876175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/>
              <a:t>Kehittyminen ryhmänä </a:t>
            </a:r>
            <a:endParaRPr lang="fi-FI">
              <a:solidFill>
                <a:srgbClr val="FF0000"/>
              </a:solidFill>
              <a:ea typeface="Calibri"/>
              <a:cs typeface="Calibri"/>
            </a:endParaRPr>
          </a:p>
        </p:txBody>
      </p:sp>
      <p:pic>
        <p:nvPicPr>
          <p:cNvPr id="7" name="Kuva 6" descr="Koti tasaisella täytöllä">
            <a:hlinkClick r:id="rId2" action="ppaction://hlinksldjump"/>
            <a:extLst>
              <a:ext uri="{FF2B5EF4-FFF2-40B4-BE49-F238E27FC236}">
                <a16:creationId xmlns:a16="http://schemas.microsoft.com/office/drawing/2014/main" id="{B3693060-7340-38A2-8CB0-0DEEE508B2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8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3D3CD25-BEEA-EA14-B22D-2F04D00C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9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E1967F2-432F-379B-4BA9-57F513209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  <p:pic>
        <p:nvPicPr>
          <p:cNvPr id="5" name="Kuva 4" descr="Kippis ääriviiva">
            <a:extLst>
              <a:ext uri="{FF2B5EF4-FFF2-40B4-BE49-F238E27FC236}">
                <a16:creationId xmlns:a16="http://schemas.microsoft.com/office/drawing/2014/main" id="{EB0D006C-8AEE-8D9D-417D-707B269B5C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42685" y="624614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055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27964B88-CBA5-089A-F7D6-9FF2484383B1}"/>
              </a:ext>
            </a:extLst>
          </p:cNvPr>
          <p:cNvSpPr txBox="1"/>
          <p:nvPr/>
        </p:nvSpPr>
        <p:spPr>
          <a:xfrm>
            <a:off x="0" y="263448"/>
            <a:ext cx="4848530" cy="606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3300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Mikä on ryhmä?</a:t>
            </a:r>
            <a:endParaRPr lang="fi-FI" sz="330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C5B2284-C075-F218-72C6-B585DE977936}"/>
              </a:ext>
            </a:extLst>
          </p:cNvPr>
          <p:cNvSpPr txBox="1"/>
          <p:nvPr/>
        </p:nvSpPr>
        <p:spPr>
          <a:xfrm>
            <a:off x="0" y="871963"/>
            <a:ext cx="484853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3300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Ryhmän koko </a:t>
            </a:r>
            <a:endParaRPr lang="fi-FI" sz="330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CAE3FD7A-2371-9DFA-8611-359C3B475233}"/>
              </a:ext>
            </a:extLst>
          </p:cNvPr>
          <p:cNvSpPr txBox="1"/>
          <p:nvPr/>
        </p:nvSpPr>
        <p:spPr>
          <a:xfrm>
            <a:off x="0" y="1485051"/>
            <a:ext cx="484853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3300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Ryhmän tavoite </a:t>
            </a:r>
            <a:endParaRPr lang="fi-FI" sz="330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37277ED8-4332-8DA6-8896-7185E0AF51F8}"/>
              </a:ext>
            </a:extLst>
          </p:cNvPr>
          <p:cNvSpPr txBox="1"/>
          <p:nvPr/>
        </p:nvSpPr>
        <p:spPr>
          <a:xfrm>
            <a:off x="-3" y="2129762"/>
            <a:ext cx="484853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3300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Ryhmäidentiteetti</a:t>
            </a:r>
            <a:endParaRPr lang="fi-FI" sz="3300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80747FC5-AF8F-29D2-839B-F340C11F26D1}"/>
              </a:ext>
            </a:extLst>
          </p:cNvPr>
          <p:cNvSpPr txBox="1"/>
          <p:nvPr/>
        </p:nvSpPr>
        <p:spPr>
          <a:xfrm>
            <a:off x="5102629" y="302920"/>
            <a:ext cx="6096925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3300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Ryhmän rakenne</a:t>
            </a:r>
            <a:endParaRPr lang="fi-FI" sz="330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47B35868-1848-818A-14FD-54D00483ED40}"/>
              </a:ext>
            </a:extLst>
          </p:cNvPr>
          <p:cNvSpPr txBox="1"/>
          <p:nvPr/>
        </p:nvSpPr>
        <p:spPr>
          <a:xfrm>
            <a:off x="5102629" y="903084"/>
            <a:ext cx="5961113" cy="606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300"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Ryhmä ja ryhmään osallistuminen </a:t>
            </a:r>
            <a:endParaRPr lang="fi-FI" sz="3300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9EDBB85B-2D27-9538-43BF-57F10E145139}"/>
              </a:ext>
            </a:extLst>
          </p:cNvPr>
          <p:cNvSpPr txBox="1"/>
          <p:nvPr/>
        </p:nvSpPr>
        <p:spPr>
          <a:xfrm>
            <a:off x="-3" y="3373146"/>
            <a:ext cx="4722251" cy="616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300" b="0"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Johtajuus ja viestintä</a:t>
            </a:r>
            <a:endParaRPr lang="fi-FI" sz="3300" b="0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3B94AAA0-5225-3DE8-8463-8C60EBA9A9D3}"/>
              </a:ext>
            </a:extLst>
          </p:cNvPr>
          <p:cNvSpPr txBox="1"/>
          <p:nvPr/>
        </p:nvSpPr>
        <p:spPr>
          <a:xfrm>
            <a:off x="-2" y="3992911"/>
            <a:ext cx="48485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300"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Roolit ja roolityypit</a:t>
            </a:r>
            <a:endParaRPr lang="fi-FI" sz="3300"/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A2BC93C8-3916-086F-EF86-76DCEB7A8980}"/>
              </a:ext>
            </a:extLst>
          </p:cNvPr>
          <p:cNvSpPr txBox="1"/>
          <p:nvPr/>
        </p:nvSpPr>
        <p:spPr>
          <a:xfrm>
            <a:off x="-1" y="4603815"/>
            <a:ext cx="472224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300"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Kehittyminen</a:t>
            </a:r>
            <a:endParaRPr lang="fi-FI" sz="3300" b="0"/>
          </a:p>
        </p:txBody>
      </p:sp>
      <p:sp>
        <p:nvSpPr>
          <p:cNvPr id="23" name="Tekstiruutu 22">
            <a:hlinkClick r:id="rId11" action="ppaction://hlinksldjump"/>
            <a:extLst>
              <a:ext uri="{FF2B5EF4-FFF2-40B4-BE49-F238E27FC236}">
                <a16:creationId xmlns:a16="http://schemas.microsoft.com/office/drawing/2014/main" id="{7AA0BA47-9A4C-C92E-1B30-B56CEDD4AA6D}"/>
              </a:ext>
            </a:extLst>
          </p:cNvPr>
          <p:cNvSpPr txBox="1"/>
          <p:nvPr/>
        </p:nvSpPr>
        <p:spPr>
          <a:xfrm>
            <a:off x="0" y="5203979"/>
            <a:ext cx="4586437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3300"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Kehittyminen ryhmänä</a:t>
            </a:r>
            <a:endParaRPr lang="fi-FI" sz="3300"/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013CB310-8832-B453-BC71-D6406D4F38AB}"/>
              </a:ext>
            </a:extLst>
          </p:cNvPr>
          <p:cNvSpPr txBox="1"/>
          <p:nvPr/>
        </p:nvSpPr>
        <p:spPr>
          <a:xfrm>
            <a:off x="-589939" y="5770380"/>
            <a:ext cx="602840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3300"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Lähteet</a:t>
            </a:r>
            <a:endParaRPr lang="fi-FI" sz="3300"/>
          </a:p>
        </p:txBody>
      </p:sp>
      <p:pic>
        <p:nvPicPr>
          <p:cNvPr id="26" name="Kuva 25" descr="Koti tasaisella täytöllä">
            <a:hlinkClick r:id="rId13" action="ppaction://hlinksldjump"/>
            <a:extLst>
              <a:ext uri="{FF2B5EF4-FFF2-40B4-BE49-F238E27FC236}">
                <a16:creationId xmlns:a16="http://schemas.microsoft.com/office/drawing/2014/main" id="{57E56944-8228-BDB4-C0D1-37B4F34250C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028401" y="1472127"/>
            <a:ext cx="4661551" cy="4661551"/>
          </a:xfrm>
          <a:prstGeom prst="rect">
            <a:avLst/>
          </a:prstGeom>
        </p:spPr>
      </p:pic>
      <p:pic>
        <p:nvPicPr>
          <p:cNvPr id="27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20B28F5-4C9C-1685-C10F-1B18AAFC4D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28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4005910D-7612-0031-B0E6-E10BEE316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9713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7DF753-8AF3-3B7F-FC47-B14B27F67172}"/>
              </a:ext>
            </a:extLst>
          </p:cNvPr>
          <p:cNvSpPr txBox="1"/>
          <p:nvPr/>
        </p:nvSpPr>
        <p:spPr>
          <a:xfrm>
            <a:off x="3291289" y="2070253"/>
            <a:ext cx="560942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9600">
                <a:solidFill>
                  <a:schemeClr val="bg1"/>
                </a:solidFill>
                <a:ea typeface="Calibri"/>
                <a:cs typeface="Calibri"/>
              </a:rPr>
              <a:t>Kiitos &lt;3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42E596-B093-0347-0B41-628BEBE64879}"/>
              </a:ext>
            </a:extLst>
          </p:cNvPr>
          <p:cNvSpPr txBox="1"/>
          <p:nvPr/>
        </p:nvSpPr>
        <p:spPr>
          <a:xfrm>
            <a:off x="6630643" y="3426337"/>
            <a:ext cx="3190097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700">
                <a:solidFill>
                  <a:schemeClr val="bg1">
                    <a:lumMod val="95000"/>
                  </a:schemeClr>
                </a:solidFill>
                <a:ea typeface="Calibri"/>
                <a:cs typeface="Calibri"/>
              </a:rPr>
              <a:t>(Ei ole </a:t>
            </a:r>
            <a:r>
              <a:rPr lang="en-US" sz="2700" err="1">
                <a:solidFill>
                  <a:schemeClr val="bg1">
                    <a:lumMod val="95000"/>
                  </a:schemeClr>
                </a:solidFill>
                <a:ea typeface="Calibri"/>
                <a:cs typeface="Calibri"/>
              </a:rPr>
              <a:t>ryhmä</a:t>
            </a:r>
            <a:r>
              <a:rPr lang="en-US" sz="2700">
                <a:solidFill>
                  <a:schemeClr val="bg1">
                    <a:lumMod val="95000"/>
                  </a:schemeClr>
                </a:solidFill>
                <a:ea typeface="Calibri"/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480635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D1FA0F8C-9B94-DC99-9077-5A1FE427F9E3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53961" y="1002890"/>
            <a:ext cx="10974439" cy="4762910"/>
          </a:xfrm>
        </p:spPr>
        <p:txBody>
          <a:bodyPr lIns="91440" tIns="45720" rIns="91440" bIns="45720" anchor="t">
            <a:noAutofit/>
          </a:bodyPr>
          <a:lstStyle/>
          <a:p>
            <a:pPr marL="0" indent="0">
              <a:buNone/>
            </a:pPr>
            <a:r>
              <a:rPr lang="fi-FI" sz="1800" err="1">
                <a:solidFill>
                  <a:srgbClr val="000000"/>
                </a:solidFill>
                <a:ea typeface="+mn-lt"/>
                <a:cs typeface="+mn-lt"/>
              </a:rPr>
              <a:t>Beebe</a:t>
            </a:r>
            <a:r>
              <a:rPr lang="fi-FI" sz="1800">
                <a:solidFill>
                  <a:srgbClr val="000000"/>
                </a:solidFill>
                <a:ea typeface="+mn-lt"/>
                <a:cs typeface="+mn-lt"/>
              </a:rPr>
              <a:t>, Steven A., </a:t>
            </a:r>
            <a:r>
              <a:rPr lang="fi-FI" sz="1800" err="1">
                <a:solidFill>
                  <a:srgbClr val="000000"/>
                </a:solidFill>
                <a:ea typeface="+mn-lt"/>
                <a:cs typeface="+mn-lt"/>
              </a:rPr>
              <a:t>Masterson</a:t>
            </a:r>
            <a:r>
              <a:rPr lang="fi-FI" sz="1800">
                <a:solidFill>
                  <a:srgbClr val="000000"/>
                </a:solidFill>
                <a:ea typeface="+mn-lt"/>
                <a:cs typeface="+mn-lt"/>
              </a:rPr>
              <a:t>, John T.. (N.d.s.80-81). </a:t>
            </a:r>
            <a:r>
              <a:rPr lang="fi-FI" sz="1800" err="1">
                <a:solidFill>
                  <a:srgbClr val="000000"/>
                </a:solidFill>
                <a:ea typeface="+mn-lt"/>
                <a:cs typeface="+mn-lt"/>
              </a:rPr>
              <a:t>Communicating</a:t>
            </a:r>
            <a:r>
              <a:rPr lang="fi-FI" sz="1800">
                <a:solidFill>
                  <a:srgbClr val="000000"/>
                </a:solidFill>
                <a:ea typeface="+mn-lt"/>
                <a:cs typeface="+mn-lt"/>
              </a:rPr>
              <a:t> In Small </a:t>
            </a:r>
            <a:r>
              <a:rPr lang="fi-FI" sz="1800" err="1">
                <a:solidFill>
                  <a:srgbClr val="000000"/>
                </a:solidFill>
                <a:ea typeface="+mn-lt"/>
                <a:cs typeface="+mn-lt"/>
              </a:rPr>
              <a:t>Groups</a:t>
            </a:r>
            <a:r>
              <a:rPr lang="fi-FI" sz="1800">
                <a:solidFill>
                  <a:srgbClr val="000000"/>
                </a:solidFill>
                <a:ea typeface="+mn-lt"/>
                <a:cs typeface="+mn-lt"/>
              </a:rPr>
              <a:t>. </a:t>
            </a:r>
            <a:r>
              <a:rPr lang="fi-FI" sz="1800" err="1">
                <a:solidFill>
                  <a:srgbClr val="000000"/>
                </a:solidFill>
                <a:ea typeface="+mn-lt"/>
                <a:cs typeface="+mn-lt"/>
              </a:rPr>
              <a:t>Principles</a:t>
            </a:r>
            <a:r>
              <a:rPr lang="fi-FI" sz="1800">
                <a:solidFill>
                  <a:srgbClr val="000000"/>
                </a:solidFill>
                <a:ea typeface="+mn-lt"/>
                <a:cs typeface="+mn-lt"/>
              </a:rPr>
              <a:t> and </a:t>
            </a:r>
            <a:r>
              <a:rPr lang="fi-FI" sz="1800" err="1">
                <a:solidFill>
                  <a:srgbClr val="000000"/>
                </a:solidFill>
                <a:ea typeface="+mn-lt"/>
                <a:cs typeface="+mn-lt"/>
              </a:rPr>
              <a:t>Practices.PEARSON</a:t>
            </a:r>
            <a:r>
              <a:rPr lang="fi-FI" sz="1800">
                <a:solidFill>
                  <a:srgbClr val="000000"/>
                </a:solidFill>
                <a:ea typeface="+mn-lt"/>
                <a:cs typeface="+mn-lt"/>
              </a:rPr>
              <a:t>. Viitattu 29.09.2023. </a:t>
            </a:r>
            <a:r>
              <a:rPr lang="en-GB" sz="1800" u="sng">
                <a:solidFill>
                  <a:srgbClr val="0563C1"/>
                </a:solidFill>
                <a:ea typeface="+mn-lt"/>
                <a:cs typeface="+mn-lt"/>
                <a:hlinkClick r:id="rId2"/>
              </a:rPr>
              <a:t>https://mymission.lamission.edu/userdata/casarera/docs/Small-Groups.pdf</a:t>
            </a:r>
          </a:p>
          <a:p>
            <a:pPr marL="0" indent="0">
              <a:buNone/>
            </a:pPr>
            <a:r>
              <a:rPr lang="fi-FI" sz="1800">
                <a:ea typeface="+mn-lt"/>
                <a:cs typeface="+mn-lt"/>
              </a:rPr>
              <a:t>Ryhmäviestintä. </a:t>
            </a:r>
            <a:r>
              <a:rPr lang="fi-FI" sz="1800" err="1">
                <a:ea typeface="+mn-lt"/>
                <a:cs typeface="+mn-lt"/>
              </a:rPr>
              <a:t>N.d</a:t>
            </a:r>
            <a:r>
              <a:rPr lang="fi-FI" sz="1800">
                <a:ea typeface="+mn-lt"/>
                <a:cs typeface="+mn-lt"/>
              </a:rPr>
              <a:t>. Verkko-opas. Helsingin yliopisto. </a:t>
            </a:r>
            <a:r>
              <a:rPr lang="fi-FI" sz="1800" err="1">
                <a:ea typeface="+mn-lt"/>
                <a:cs typeface="+mn-lt"/>
              </a:rPr>
              <a:t>Kielijelppi</a:t>
            </a:r>
            <a:r>
              <a:rPr lang="fi-FI" sz="1800">
                <a:ea typeface="+mn-lt"/>
                <a:cs typeface="+mn-lt"/>
              </a:rPr>
              <a:t>. Viitattu 28.9.2023 </a:t>
            </a:r>
            <a:r>
              <a:rPr lang="en-GB" sz="1800">
                <a:solidFill>
                  <a:srgbClr val="0563C1"/>
                </a:solidFill>
                <a:ea typeface="+mn-lt"/>
                <a:cs typeface="+mn-lt"/>
                <a:hlinkClick r:id="rId3"/>
              </a:rPr>
              <a:t>https://blogs.helsinki.fi/kielijelppi/ryhmaviestinta/</a:t>
            </a:r>
            <a:r>
              <a:rPr lang="en-GB" sz="1800">
                <a:solidFill>
                  <a:srgbClr val="0563C1"/>
                </a:solidFill>
                <a:ea typeface="+mn-lt"/>
                <a:cs typeface="+mn-lt"/>
              </a:rPr>
              <a:t> </a:t>
            </a:r>
            <a:endParaRPr lang="en-GB" sz="1800">
              <a:solidFill>
                <a:srgbClr val="0563C1"/>
              </a:solidFill>
            </a:endParaRPr>
          </a:p>
          <a:p>
            <a:pPr marL="0" indent="0">
              <a:buNone/>
            </a:pPr>
            <a:r>
              <a:rPr lang="en-GB" sz="1800"/>
              <a:t>Stephenson J. Beck, Joann </a:t>
            </a:r>
            <a:r>
              <a:rPr lang="en-GB" sz="1800" err="1"/>
              <a:t>Keyton</a:t>
            </a:r>
            <a:r>
              <a:rPr lang="en-GB" sz="1800"/>
              <a:t>, &amp; Marshall Scott Poole. (2022 s. 25-30,  45-51). The Emerald Handbook of Group and Team Communication Research: Vol. First edition. Emerald Publishing Limited. </a:t>
            </a:r>
            <a:br>
              <a:rPr lang="en-GB" sz="1800"/>
            </a:br>
            <a:r>
              <a:rPr lang="fi-FI" sz="1800"/>
              <a:t>Viitattu 6.10.2023 </a:t>
            </a:r>
            <a:r>
              <a:rPr lang="fi-FI" sz="1800">
                <a:hlinkClick r:id="rId4"/>
              </a:rPr>
              <a:t>https://janet.finna.fi</a:t>
            </a:r>
            <a:endParaRPr lang="fi-FI" sz="18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1800" err="1">
                <a:ea typeface="Calibri"/>
                <a:cs typeface="Calibri"/>
              </a:rPr>
              <a:t>Thorsen</a:t>
            </a:r>
            <a:r>
              <a:rPr lang="fi-FI" sz="1800">
                <a:ea typeface="Calibri"/>
                <a:cs typeface="Calibri"/>
              </a:rPr>
              <a:t>, Kirsi. Haastattelu 22.9.2023.</a:t>
            </a:r>
          </a:p>
          <a:p>
            <a:pPr marL="0" indent="0">
              <a:buNone/>
            </a:pPr>
            <a:r>
              <a:rPr lang="fi-FI" sz="1800" b="0" i="0">
                <a:effectLst/>
                <a:latin typeface="Calibri"/>
                <a:ea typeface="Calibri"/>
                <a:cs typeface="Calibri"/>
              </a:rPr>
              <a:t>Kuvat</a:t>
            </a:r>
            <a:r>
              <a:rPr lang="fi-FI" sz="1800">
                <a:latin typeface="Calibri"/>
                <a:ea typeface="Calibri"/>
                <a:cs typeface="Calibri"/>
              </a:rPr>
              <a:t> ja ikonit</a:t>
            </a:r>
            <a:r>
              <a:rPr lang="fi-FI" sz="1800" b="0" i="0">
                <a:effectLst/>
                <a:latin typeface="Calibri"/>
                <a:ea typeface="Calibri"/>
                <a:cs typeface="Calibri"/>
              </a:rPr>
              <a:t>.</a:t>
            </a:r>
            <a:r>
              <a:rPr lang="fi-FI" sz="1800">
                <a:latin typeface="Calibri"/>
                <a:ea typeface="Calibri"/>
                <a:cs typeface="Calibri"/>
              </a:rPr>
              <a:t> </a:t>
            </a:r>
            <a:r>
              <a:rPr lang="fi-FI" sz="1800" b="0" i="0">
                <a:effectLst/>
                <a:latin typeface="Calibri"/>
                <a:ea typeface="Calibri"/>
                <a:cs typeface="Calibri"/>
              </a:rPr>
              <a:t>PowerPoint.</a:t>
            </a:r>
            <a:r>
              <a:rPr lang="fi-FI" sz="1800">
                <a:latin typeface="Calibri"/>
                <a:ea typeface="Calibri"/>
                <a:cs typeface="Calibri"/>
              </a:rPr>
              <a:t> </a:t>
            </a:r>
            <a:r>
              <a:rPr lang="fi-FI" sz="1800" b="0" i="0">
                <a:effectLst/>
                <a:latin typeface="Calibri"/>
                <a:ea typeface="Calibri"/>
                <a:cs typeface="Calibri"/>
              </a:rPr>
              <a:t>Microsoft</a:t>
            </a:r>
            <a:endParaRPr lang="en-GB" sz="1800" b="0" i="0">
              <a:effectLst/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GB" sz="1800">
              <a:solidFill>
                <a:srgbClr val="0563C1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en-GB" sz="1800">
              <a:solidFill>
                <a:srgbClr val="0563C1"/>
              </a:solidFill>
              <a:ea typeface="+mn-lt"/>
              <a:cs typeface="+mn-lt"/>
            </a:endParaRPr>
          </a:p>
          <a:p>
            <a:pPr>
              <a:buNone/>
            </a:pPr>
            <a:endParaRPr lang="en-GB" sz="1800">
              <a:solidFill>
                <a:srgbClr val="0563C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GB" sz="1800">
              <a:solidFill>
                <a:srgbClr val="0563C1"/>
              </a:solidFill>
              <a:ea typeface="+mn-lt"/>
              <a:cs typeface="+mn-lt"/>
            </a:endParaRP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9916423B-1D55-A4D5-606A-9F7FAC7B3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226" y="216024"/>
            <a:ext cx="11107145" cy="1321151"/>
          </a:xfrm>
        </p:spPr>
        <p:txBody>
          <a:bodyPr/>
          <a:lstStyle/>
          <a:p>
            <a:r>
              <a:rPr lang="fi-FI"/>
              <a:t>Lähteet</a:t>
            </a:r>
            <a:endParaRPr lang="en-GB"/>
          </a:p>
        </p:txBody>
      </p:sp>
      <p:pic>
        <p:nvPicPr>
          <p:cNvPr id="9" name="Kuva 8" descr="Koti tasaisella täytöllä">
            <a:hlinkClick r:id="rId5" action="ppaction://hlinksldjump"/>
            <a:extLst>
              <a:ext uri="{FF2B5EF4-FFF2-40B4-BE49-F238E27FC236}">
                <a16:creationId xmlns:a16="http://schemas.microsoft.com/office/drawing/2014/main" id="{186AFE85-BD50-55C2-399F-783F457D61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10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6798FB0-CAE2-8341-7717-A35B19323B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11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1AB2499-CD27-8DD3-DAB9-379F51861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504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E84C9E-6519-DF48-9C66-B6848F93C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003" y="177169"/>
            <a:ext cx="11370260" cy="1769617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 sz="6000"/>
              <a:t>Mikä on ryhmä?                               </a:t>
            </a:r>
            <a:endParaRPr lang="fi-FI" sz="6000">
              <a:solidFill>
                <a:srgbClr val="FF0000"/>
              </a:solidFill>
              <a:ea typeface="Calibri"/>
              <a:cs typeface="Calibri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A5FBE83-5C7E-E34B-8D51-2CF7273E5B1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93594" y="1374277"/>
            <a:ext cx="11204811" cy="5637495"/>
          </a:xfrm>
        </p:spPr>
        <p:txBody>
          <a:bodyPr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fi-FI" sz="3000"/>
              <a:t>Tutkijat valtaosin mieltävät, että ryhmät koostuvat kolmesta tai useammasta yksilöstä, jotka tunnistautuvat ryhmän jäseniksi ja toimivat keskinäisesti riippuvaisesti yhteisen tavoitteen saavuttamiseksi tai osallistuvat yhdessä johonkin toimintaan.</a:t>
            </a:r>
          </a:p>
          <a:p>
            <a:pPr marL="0" indent="0">
              <a:buNone/>
            </a:pPr>
            <a:endParaRPr lang="fi-FI" sz="3000"/>
          </a:p>
          <a:p>
            <a:pPr marL="0" indent="0">
              <a:buNone/>
            </a:pPr>
            <a:r>
              <a:rPr lang="fi-FI" sz="3000"/>
              <a:t>Useimmat ryhmä- ja tiimitutkijat tunnistavat ryhmän jäsenten määrän olennaiseksi osaksi ryhmän määritelmää; kolme jäsentä on ryhmän olemassaolon raja, kun taas yläraja määräytyy ryhmän kontekstin ja/tai ryhmän jäsenten kyvyn mukaan kommunikoida helposti ja tehokkaasti muiden ryhmän jäsenten kanssa. </a:t>
            </a:r>
            <a:endParaRPr lang="fi-FI" sz="3000">
              <a:ea typeface="Calibri"/>
              <a:cs typeface="Calibri"/>
            </a:endParaRPr>
          </a:p>
          <a:p>
            <a:pPr marL="0" indent="0">
              <a:buNone/>
            </a:pPr>
            <a:endParaRPr lang="fi-FI" sz="3000"/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endParaRPr lang="fi-FI"/>
          </a:p>
        </p:txBody>
      </p:sp>
      <p:pic>
        <p:nvPicPr>
          <p:cNvPr id="7" name="Picture 29">
            <a:extLst>
              <a:ext uri="{FF2B5EF4-FFF2-40B4-BE49-F238E27FC236}">
                <a16:creationId xmlns:a16="http://schemas.microsoft.com/office/drawing/2014/main" id="{651E82A5-296D-641C-CA3D-D430B14237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874" y="234572"/>
            <a:ext cx="1589143" cy="889161"/>
          </a:xfrm>
          <a:prstGeom prst="rect">
            <a:avLst/>
          </a:prstGeom>
        </p:spPr>
      </p:pic>
      <p:pic>
        <p:nvPicPr>
          <p:cNvPr id="9" name="Picture 55">
            <a:extLst>
              <a:ext uri="{FF2B5EF4-FFF2-40B4-BE49-F238E27FC236}">
                <a16:creationId xmlns:a16="http://schemas.microsoft.com/office/drawing/2014/main" id="{7D0A2E16-6251-D670-CFA8-ACE93268B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5533" y="206104"/>
            <a:ext cx="800734" cy="917630"/>
          </a:xfrm>
          <a:prstGeom prst="rect">
            <a:avLst/>
          </a:prstGeom>
        </p:spPr>
      </p:pic>
      <p:pic>
        <p:nvPicPr>
          <p:cNvPr id="10" name="Picture 55">
            <a:extLst>
              <a:ext uri="{FF2B5EF4-FFF2-40B4-BE49-F238E27FC236}">
                <a16:creationId xmlns:a16="http://schemas.microsoft.com/office/drawing/2014/main" id="{1661B646-58B4-7807-BA13-6EE9BED093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188" y="206104"/>
            <a:ext cx="800734" cy="917629"/>
          </a:xfrm>
          <a:prstGeom prst="rect">
            <a:avLst/>
          </a:prstGeom>
        </p:spPr>
      </p:pic>
      <p:sp>
        <p:nvSpPr>
          <p:cNvPr id="11" name="Kertomerkki 10">
            <a:extLst>
              <a:ext uri="{FF2B5EF4-FFF2-40B4-BE49-F238E27FC236}">
                <a16:creationId xmlns:a16="http://schemas.microsoft.com/office/drawing/2014/main" id="{85B2A270-3D16-0D65-438D-13D302C1C667}"/>
              </a:ext>
            </a:extLst>
          </p:cNvPr>
          <p:cNvSpPr/>
          <p:nvPr/>
        </p:nvSpPr>
        <p:spPr>
          <a:xfrm>
            <a:off x="10136922" y="144025"/>
            <a:ext cx="1242024" cy="1041784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DEC43823-DCB5-F17A-855A-A04C2379C6D5}"/>
              </a:ext>
            </a:extLst>
          </p:cNvPr>
          <p:cNvSpPr txBox="1"/>
          <p:nvPr/>
        </p:nvSpPr>
        <p:spPr>
          <a:xfrm>
            <a:off x="5636525" y="2975212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fi-FI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E00524BF-97EA-0544-E3B4-5CCCC94CF01D}"/>
              </a:ext>
            </a:extLst>
          </p:cNvPr>
          <p:cNvSpPr txBox="1"/>
          <p:nvPr/>
        </p:nvSpPr>
        <p:spPr>
          <a:xfrm>
            <a:off x="6577781" y="177354"/>
            <a:ext cx="193033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6600"/>
              <a:t>	✔</a:t>
            </a:r>
          </a:p>
        </p:txBody>
      </p:sp>
      <p:pic>
        <p:nvPicPr>
          <p:cNvPr id="5" name="Kuva 4" descr="Koti tasaisella täytöllä">
            <a:hlinkClick r:id="rId4" action="ppaction://hlinksldjump"/>
            <a:extLst>
              <a:ext uri="{FF2B5EF4-FFF2-40B4-BE49-F238E27FC236}">
                <a16:creationId xmlns:a16="http://schemas.microsoft.com/office/drawing/2014/main" id="{79420410-81C1-97AF-15BD-D21DEEBE62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6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5BDDDCC-8F64-DEFA-FAA7-07F9D6DAE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8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D858364-769C-6699-B01A-9DB5D5406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832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E84C9E-6519-DF48-9C66-B6848F93C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8755" y="300108"/>
            <a:ext cx="10512645" cy="792090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/>
              <a:t>Ryhmän koko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A5FBE83-5C7E-E34B-8D51-2CF7273E5B1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88755" y="1235815"/>
            <a:ext cx="10043652" cy="5322077"/>
          </a:xfrm>
        </p:spPr>
        <p:txBody>
          <a:bodyPr lIns="91440" tIns="45720" rIns="91440" bIns="45720" anchor="t">
            <a:noAutofit/>
          </a:bodyPr>
          <a:lstStyle/>
          <a:p>
            <a:pPr marL="0" indent="0">
              <a:buNone/>
            </a:pPr>
            <a:r>
              <a:rPr lang="fi-FI" sz="3000"/>
              <a:t>Dynamiikan ymmärtäminen pienien ja suurien ryhmien keskinäisen kehityksen välillä.</a:t>
            </a:r>
          </a:p>
          <a:p>
            <a:pPr marL="0" indent="0">
              <a:buNone/>
            </a:pPr>
            <a:r>
              <a:rPr lang="fi-FI" sz="3000"/>
              <a:t>Vuorovaikutusdynamiikka kahden hengen ”ryhmässä” eroaa merkittävästi dynamiikasta verrattuna ryhmään, jossa on kolme tai useampi jäsentä. Kolmannen jäsenen läsnäolo estää yksilöiden väliset kahdenkeskiset pattitilanteet; kolmas henkilö voi edistää enemmistön ja vähemmistön vaikutusta.</a:t>
            </a:r>
            <a:endParaRPr lang="fi-FI" sz="3000"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3000"/>
              <a:t>Tutkimusten mukaan aidoissa ryhmissä havaittiin, että pienemmät työryhmät (3-6 jäsentä) todennäköisemmin saavuttivat korkeamman tason ryhmän kehittymisessä verrattuna suurempiin ryhmiin.</a:t>
            </a:r>
          </a:p>
          <a:p>
            <a:pPr marL="0" indent="0">
              <a:buNone/>
            </a:pPr>
            <a:endParaRPr lang="fi-FI" sz="3000"/>
          </a:p>
          <a:p>
            <a:pPr marL="0" indent="0">
              <a:buNone/>
            </a:pPr>
            <a:endParaRPr lang="fi-FI" sz="3000"/>
          </a:p>
        </p:txBody>
      </p:sp>
      <p:pic>
        <p:nvPicPr>
          <p:cNvPr id="5" name="Picture 29">
            <a:extLst>
              <a:ext uri="{FF2B5EF4-FFF2-40B4-BE49-F238E27FC236}">
                <a16:creationId xmlns:a16="http://schemas.microsoft.com/office/drawing/2014/main" id="{5023D9E6-2C4C-9B64-82AB-07ACBFD5A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448" y="489834"/>
            <a:ext cx="737488" cy="412641"/>
          </a:xfrm>
          <a:prstGeom prst="rect">
            <a:avLst/>
          </a:prstGeom>
        </p:spPr>
      </p:pic>
      <p:pic>
        <p:nvPicPr>
          <p:cNvPr id="6" name="Picture 29">
            <a:extLst>
              <a:ext uri="{FF2B5EF4-FFF2-40B4-BE49-F238E27FC236}">
                <a16:creationId xmlns:a16="http://schemas.microsoft.com/office/drawing/2014/main" id="{78F4D0F4-9BB7-FF28-FF83-71C243EF1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6617" y="266916"/>
            <a:ext cx="737488" cy="412641"/>
          </a:xfrm>
          <a:prstGeom prst="rect">
            <a:avLst/>
          </a:prstGeom>
        </p:spPr>
      </p:pic>
      <p:pic>
        <p:nvPicPr>
          <p:cNvPr id="7" name="Picture 29">
            <a:extLst>
              <a:ext uri="{FF2B5EF4-FFF2-40B4-BE49-F238E27FC236}">
                <a16:creationId xmlns:a16="http://schemas.microsoft.com/office/drawing/2014/main" id="{8CDAD15B-F06A-32FE-F1BE-10428A7D2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6617" y="679557"/>
            <a:ext cx="737488" cy="412641"/>
          </a:xfrm>
          <a:prstGeom prst="rect">
            <a:avLst/>
          </a:prstGeom>
        </p:spPr>
      </p:pic>
      <p:sp>
        <p:nvSpPr>
          <p:cNvPr id="8" name="Miinusmerkki 7">
            <a:extLst>
              <a:ext uri="{FF2B5EF4-FFF2-40B4-BE49-F238E27FC236}">
                <a16:creationId xmlns:a16="http://schemas.microsoft.com/office/drawing/2014/main" id="{D7ED9546-693A-5AF1-20DA-9EBD4ED23B40}"/>
              </a:ext>
            </a:extLst>
          </p:cNvPr>
          <p:cNvSpPr/>
          <p:nvPr/>
        </p:nvSpPr>
        <p:spPr>
          <a:xfrm>
            <a:off x="8025937" y="489833"/>
            <a:ext cx="558506" cy="412641"/>
          </a:xfrm>
          <a:prstGeom prst="mathMinus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On yhtä kuin 9">
            <a:extLst>
              <a:ext uri="{FF2B5EF4-FFF2-40B4-BE49-F238E27FC236}">
                <a16:creationId xmlns:a16="http://schemas.microsoft.com/office/drawing/2014/main" id="{E9792A96-6503-03AD-0782-F599AA033308}"/>
              </a:ext>
            </a:extLst>
          </p:cNvPr>
          <p:cNvSpPr/>
          <p:nvPr/>
        </p:nvSpPr>
        <p:spPr>
          <a:xfrm>
            <a:off x="9499961" y="489833"/>
            <a:ext cx="532263" cy="412641"/>
          </a:xfrm>
          <a:prstGeom prst="mathEqual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9232594C-C490-9032-8971-B37BF0F6F974}"/>
              </a:ext>
            </a:extLst>
          </p:cNvPr>
          <p:cNvSpPr txBox="1"/>
          <p:nvPr/>
        </p:nvSpPr>
        <p:spPr>
          <a:xfrm>
            <a:off x="10000098" y="407150"/>
            <a:ext cx="1283476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3800" b="1"/>
              <a:t>☺</a:t>
            </a:r>
            <a:endParaRPr lang="fi-FI" sz="3800"/>
          </a:p>
        </p:txBody>
      </p:sp>
      <p:pic>
        <p:nvPicPr>
          <p:cNvPr id="13" name="Kuva 12" descr="Koti tasaisella täytöllä">
            <a:hlinkClick r:id="rId3" action="ppaction://hlinksldjump"/>
            <a:extLst>
              <a:ext uri="{FF2B5EF4-FFF2-40B4-BE49-F238E27FC236}">
                <a16:creationId xmlns:a16="http://schemas.microsoft.com/office/drawing/2014/main" id="{65C6C76C-3788-80A9-446C-72D7318067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14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304AA22-CDF6-D0C4-1E76-DC1FB5AD0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15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D8921904-C7F3-7599-BAD8-0D96D2234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272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0F2B1C84-E826-540C-DF4D-6683B07EA148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54842" y="1269242"/>
            <a:ext cx="7653532" cy="5185782"/>
          </a:xfrm>
        </p:spPr>
        <p:txBody>
          <a:bodyPr lIns="91440" tIns="45720" rIns="91440" bIns="45720" anchor="t">
            <a:noAutofit/>
          </a:bodyPr>
          <a:lstStyle/>
          <a:p>
            <a:pPr marL="0" indent="0">
              <a:buNone/>
            </a:pPr>
            <a:r>
              <a:rPr lang="fi-FI" sz="300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Ryhmät ja tiimit tarvitsevat ryhmätavoitteita ohjaamaan ryhmävuorovaikutusta. Ryhmätavoite on "tehtävä, jonka ryhmän jäsenet tunnistavat ryhmän olemassaolon tarkoitukseksi"</a:t>
            </a:r>
            <a:br>
              <a:rPr lang="fi-FI" sz="300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br>
              <a:rPr lang="fi-FI" sz="3000">
                <a:latin typeface="Calibri"/>
                <a:ea typeface="Calibri"/>
                <a:cs typeface="Calibri"/>
              </a:rPr>
            </a:br>
            <a:r>
              <a:rPr lang="fi-FI" sz="300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Jotkut ryhmätavoitteet ovat määräaikaisia, kun taas toiset ovat jatkuvia. Jotkut tavoitteet liittyvät tehtävien suorittamiseen, kun taas toiset voivat liittyä vuorovaikutukseen.</a:t>
            </a:r>
            <a:endParaRPr lang="fi-FI" sz="30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3D4B160A-40E3-54A6-8D43-703A50865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4842" y="216024"/>
            <a:ext cx="10960859" cy="1310587"/>
          </a:xfrm>
        </p:spPr>
        <p:txBody>
          <a:bodyPr lIns="91440" tIns="45720" rIns="91440" bIns="45720" anchor="t">
            <a:normAutofit fontScale="90000"/>
          </a:bodyPr>
          <a:lstStyle/>
          <a:p>
            <a:r>
              <a:rPr lang="fi-FI" sz="5600"/>
              <a:t>Ryhmän tavoite</a:t>
            </a:r>
            <a:br>
              <a:rPr lang="fi-FI"/>
            </a:br>
            <a:endParaRPr lang="fi-FI"/>
          </a:p>
        </p:txBody>
      </p:sp>
      <p:pic>
        <p:nvPicPr>
          <p:cNvPr id="9" name="Kuva 8" descr="Koti tasaisella täytöllä">
            <a:hlinkClick r:id="rId2" action="ppaction://hlinksldjump"/>
            <a:extLst>
              <a:ext uri="{FF2B5EF4-FFF2-40B4-BE49-F238E27FC236}">
                <a16:creationId xmlns:a16="http://schemas.microsoft.com/office/drawing/2014/main" id="{79CCD4DF-3E9E-509D-1CE7-D117DB519F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10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D9E93F3-D531-3857-BC48-F6553C568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11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7560D13-1521-7A76-5EDF-647E8A66F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  <p:pic>
        <p:nvPicPr>
          <p:cNvPr id="16" name="Kuva 15" descr="Pokaali ääriviiva">
            <a:extLst>
              <a:ext uri="{FF2B5EF4-FFF2-40B4-BE49-F238E27FC236}">
                <a16:creationId xmlns:a16="http://schemas.microsoft.com/office/drawing/2014/main" id="{97057871-F0F3-987C-A71F-4A5CD88875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76017" y="402976"/>
            <a:ext cx="3121809" cy="4691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001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E84C9E-6519-DF48-9C66-B6848F93C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3081" y="109182"/>
            <a:ext cx="10892619" cy="141742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/>
              <a:t>Ryhmäidentiteetti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A5FBE83-5C7E-E34B-8D51-2CF7273E5B1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23081" y="1160060"/>
            <a:ext cx="6375925" cy="5294964"/>
          </a:xfrm>
        </p:spPr>
        <p:txBody>
          <a:bodyPr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fi-FI" sz="3000"/>
              <a:t>Sosiaalisen tuen ja ryhmäidentiteetin muodostumisen ennakkotekijöitä ovat esimerkiksi osallistumistoiminnot, kuten tiedonhaku, tiedon jakaminen ja ihmissuhteiden rakentaminen.</a:t>
            </a:r>
          </a:p>
          <a:p>
            <a:pPr marL="0" indent="0">
              <a:buNone/>
            </a:pPr>
            <a:r>
              <a:rPr lang="fi-FI" sz="3000"/>
              <a:t>Ryhmäidentiteetin ollessa korkealla tasolla, jäsenet todennäköisemmin käyttäytyvät ryhmän jäseninä, kokevat kuuluvansa ryhmään ja pitävät ryhmässä olemisesta.</a:t>
            </a:r>
          </a:p>
          <a:p>
            <a:pPr marL="0" indent="0">
              <a:buNone/>
            </a:pPr>
            <a:endParaRPr lang="fi-FI" sz="2900"/>
          </a:p>
          <a:p>
            <a:endParaRPr lang="fi-FI"/>
          </a:p>
        </p:txBody>
      </p:sp>
      <p:pic>
        <p:nvPicPr>
          <p:cNvPr id="3" name="Kuva 2" descr="Koti tasaisella täytöllä">
            <a:hlinkClick r:id="rId2" action="ppaction://hlinksldjump"/>
            <a:extLst>
              <a:ext uri="{FF2B5EF4-FFF2-40B4-BE49-F238E27FC236}">
                <a16:creationId xmlns:a16="http://schemas.microsoft.com/office/drawing/2014/main" id="{FECA0970-AD01-FFCC-AFA0-791E1BDA68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8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F107CDF-CB1E-5522-4A83-7BEA2A8C0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9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1FF5F2F-0F3E-9CA8-00BC-29C74AF37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  <p:pic>
        <p:nvPicPr>
          <p:cNvPr id="6" name="Kuva 5" descr="Toista tasaisella täytöllä">
            <a:extLst>
              <a:ext uri="{FF2B5EF4-FFF2-40B4-BE49-F238E27FC236}">
                <a16:creationId xmlns:a16="http://schemas.microsoft.com/office/drawing/2014/main" id="{45B71520-17DD-DD95-8CD4-E40EF20C8A4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807516" y="673654"/>
            <a:ext cx="1396309" cy="1396309"/>
          </a:xfrm>
          <a:prstGeom prst="rect">
            <a:avLst/>
          </a:prstGeom>
        </p:spPr>
      </p:pic>
      <p:pic>
        <p:nvPicPr>
          <p:cNvPr id="10" name="Kuva 9" descr="Ohjelmoija mies tasaisella täytöllä">
            <a:extLst>
              <a:ext uri="{FF2B5EF4-FFF2-40B4-BE49-F238E27FC236}">
                <a16:creationId xmlns:a16="http://schemas.microsoft.com/office/drawing/2014/main" id="{B9AC9B7D-59BF-23E4-A80F-4109D10EB0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80135" y="456044"/>
            <a:ext cx="1742499" cy="1742499"/>
          </a:xfrm>
          <a:prstGeom prst="rect">
            <a:avLst/>
          </a:prstGeom>
        </p:spPr>
      </p:pic>
      <p:pic>
        <p:nvPicPr>
          <p:cNvPr id="12" name="Kuva 11" descr="Ohjelmoija nainen tasaisella täytöllä">
            <a:extLst>
              <a:ext uri="{FF2B5EF4-FFF2-40B4-BE49-F238E27FC236}">
                <a16:creationId xmlns:a16="http://schemas.microsoft.com/office/drawing/2014/main" id="{611C7938-4A59-BE2A-61DD-09D885CAC65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203825" y="544747"/>
            <a:ext cx="1565094" cy="1565094"/>
          </a:xfrm>
          <a:prstGeom prst="rect">
            <a:avLst/>
          </a:prstGeom>
        </p:spPr>
      </p:pic>
      <p:pic>
        <p:nvPicPr>
          <p:cNvPr id="14" name="Kuva 13" descr="Tiiliseinän rakentaminen tasaisella täytöllä">
            <a:extLst>
              <a:ext uri="{FF2B5EF4-FFF2-40B4-BE49-F238E27FC236}">
                <a16:creationId xmlns:a16="http://schemas.microsoft.com/office/drawing/2014/main" id="{235E9035-117D-6A38-ECF3-574D8A14527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508113" y="2995327"/>
            <a:ext cx="2082050" cy="208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683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Kuva, joka sisältää kohteen vaate, seisominen, jalkineet, kuvakaappaus">
            <a:extLst>
              <a:ext uri="{FF2B5EF4-FFF2-40B4-BE49-F238E27FC236}">
                <a16:creationId xmlns:a16="http://schemas.microsoft.com/office/drawing/2014/main" id="{AC8B92FF-BE7F-9CF6-E048-4C475F105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318348" y="3609022"/>
            <a:ext cx="5775960" cy="3248978"/>
          </a:xfrm>
          <a:prstGeom prst="rect">
            <a:avLst/>
          </a:prstGeom>
        </p:spPr>
      </p:pic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066417A1-133C-7D8C-5E56-C1BBF0BC496E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86603" y="1132764"/>
            <a:ext cx="11029097" cy="5509211"/>
          </a:xfrm>
        </p:spPr>
        <p:txBody>
          <a:bodyPr>
            <a:normAutofit/>
          </a:bodyPr>
          <a:lstStyle/>
          <a:p>
            <a:endParaRPr lang="fi-FI" sz="2700">
              <a:solidFill>
                <a:schemeClr val="tx1"/>
              </a:solidFill>
            </a:endParaRPr>
          </a:p>
          <a:p>
            <a:r>
              <a:rPr lang="fi-FI" sz="2700">
                <a:solidFill>
                  <a:schemeClr val="tx1"/>
                </a:solidFill>
              </a:rPr>
              <a:t>Vuorovaikutus ja normit rakentavat ryhmän</a:t>
            </a:r>
          </a:p>
          <a:p>
            <a:endParaRPr lang="fi-FI" sz="800">
              <a:solidFill>
                <a:schemeClr val="tx1"/>
              </a:solidFill>
            </a:endParaRPr>
          </a:p>
          <a:p>
            <a:r>
              <a:rPr lang="fi-FI" sz="2700">
                <a:solidFill>
                  <a:schemeClr val="tx1"/>
                </a:solidFill>
              </a:rPr>
              <a:t>Ryhmän muodostumisessa, joku henkilö nostetaan ryhmän johtajaksi</a:t>
            </a:r>
          </a:p>
          <a:p>
            <a:endParaRPr lang="fi-FI" sz="800">
              <a:solidFill>
                <a:schemeClr val="tx1"/>
              </a:solidFill>
            </a:endParaRPr>
          </a:p>
          <a:p>
            <a:r>
              <a:rPr lang="fi-FI" sz="2700">
                <a:solidFill>
                  <a:schemeClr val="tx1"/>
                </a:solidFill>
              </a:rPr>
              <a:t>Ryhmän johtajan yleisiä piireteitä:</a:t>
            </a:r>
          </a:p>
          <a:p>
            <a:endParaRPr lang="fi-FI" sz="800">
              <a:solidFill>
                <a:schemeClr val="tx1"/>
              </a:solidFill>
            </a:endParaRPr>
          </a:p>
          <a:p>
            <a:pPr lvl="1"/>
            <a:r>
              <a:rPr lang="fi-FI" sz="2500">
                <a:solidFill>
                  <a:schemeClr val="tx1"/>
                </a:solidFill>
              </a:rPr>
              <a:t>Aktiivinen puhuja ja kysyjä</a:t>
            </a:r>
          </a:p>
          <a:p>
            <a:pPr lvl="1"/>
            <a:r>
              <a:rPr lang="fi-FI" sz="2500">
                <a:solidFill>
                  <a:schemeClr val="tx1"/>
                </a:solidFill>
              </a:rPr>
              <a:t>Tarjoaa mahdollisuuksia muille ryhmän jäsenille</a:t>
            </a:r>
          </a:p>
          <a:p>
            <a:pPr lvl="1"/>
            <a:r>
              <a:rPr lang="fi-FI" sz="2500">
                <a:solidFill>
                  <a:schemeClr val="tx1"/>
                </a:solidFill>
              </a:rPr>
              <a:t>Antaa palautetta</a:t>
            </a:r>
          </a:p>
          <a:p>
            <a:pPr lvl="1"/>
            <a:endParaRPr lang="fi-FI" sz="2500">
              <a:solidFill>
                <a:schemeClr val="tx1"/>
              </a:solidFill>
            </a:endParaRP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83CAC7D4-82F7-A08B-5A55-E664D280D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603" y="216024"/>
            <a:ext cx="9799093" cy="876175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/>
              <a:t>Ryhmän rakenne</a:t>
            </a:r>
            <a:endParaRPr lang="fi-FI">
              <a:solidFill>
                <a:srgbClr val="FF0000"/>
              </a:solidFill>
              <a:ea typeface="Calibri"/>
              <a:cs typeface="Calibri"/>
            </a:endParaRPr>
          </a:p>
        </p:txBody>
      </p:sp>
      <p:pic>
        <p:nvPicPr>
          <p:cNvPr id="3" name="Kuva 2" descr="Koti tasaisella täytöllä">
            <a:hlinkClick r:id="rId4" action="ppaction://hlinksldjump"/>
            <a:extLst>
              <a:ext uri="{FF2B5EF4-FFF2-40B4-BE49-F238E27FC236}">
                <a16:creationId xmlns:a16="http://schemas.microsoft.com/office/drawing/2014/main" id="{F07029B3-CD6E-DA4D-EDBF-38552F6FB7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5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4F9E371-4FAB-99C2-83AE-DC61345A0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6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B6275DE-0FA7-C900-6F1B-F080E5B86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306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5B2EDBC0-82F9-2FE1-C435-EFD95017CDB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18364" y="873456"/>
            <a:ext cx="11097337" cy="5759355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 sz="2700"/>
              <a:t>Jokainen edellä mainituista osatekijöistä ilmenevät ryhmän jäsenten sanallisessa ja sanattomassa viestinnässä. </a:t>
            </a:r>
            <a:endParaRPr lang="fi-FI"/>
          </a:p>
          <a:p>
            <a:r>
              <a:rPr lang="fi-FI" sz="2700"/>
              <a:t>Ryhmän jäsenten keskinäinen vuorovaikutus -&gt; jokainen rakenteista esille      -&gt; vaikuttaa ryhmäprosesseihin</a:t>
            </a:r>
            <a:endParaRPr lang="fi-FI" sz="2700">
              <a:ea typeface="Calibri"/>
              <a:cs typeface="Calibri"/>
            </a:endParaRPr>
          </a:p>
          <a:p>
            <a:endParaRPr lang="fi-FI" sz="2700">
              <a:solidFill>
                <a:srgbClr val="0D004C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fi-FI" sz="27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Tutkijat ovat tutkineet </a:t>
            </a:r>
            <a:r>
              <a:rPr lang="fi-FI" sz="270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tuotekehitystiimien vuorovaikutusta ja </a:t>
            </a:r>
            <a:r>
              <a:rPr lang="fi-FI" sz="27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havainneet</a:t>
            </a:r>
            <a:r>
              <a:rPr lang="fi-FI" sz="2700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</a:rPr>
              <a:t>, että osallistuminen koostuu sekä ryhmän sisäisistä että ryhmätason prosesseista.</a:t>
            </a:r>
            <a:r>
              <a:rPr lang="fi-FI" sz="27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 </a:t>
            </a:r>
            <a:endParaRPr lang="fi-FI" sz="270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r>
              <a:rPr lang="fi-FI" sz="27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Alun perin puheliaat jäsenet jatkavat osallistumista myöhemmissä tehtävissä</a:t>
            </a:r>
          </a:p>
          <a:p>
            <a:r>
              <a:rPr lang="fi-FI" sz="270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Ajan myötä ryhmien työskennellessä yhdessä vuorovaikutus muuttuu enemmän henkilökohtaiseksi ja ryhmätason trendit vahvistuvat</a:t>
            </a:r>
          </a:p>
          <a:p>
            <a:pPr marL="0" indent="0">
              <a:buNone/>
            </a:pPr>
            <a:endParaRPr lang="fi-FI" sz="2500"/>
          </a:p>
          <a:p>
            <a:pPr marL="0" indent="0">
              <a:buNone/>
            </a:pPr>
            <a:endParaRPr lang="fi-FI" sz="250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DB5F7FEC-4FDD-B9A8-7603-960D2F32E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365" y="109182"/>
            <a:ext cx="11097336" cy="1417429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i-FI"/>
              <a:t>Ryhmä ja ryhmään osallistuminen </a:t>
            </a:r>
            <a:endParaRPr lang="fi-FI">
              <a:solidFill>
                <a:srgbClr val="FF0000"/>
              </a:solidFill>
              <a:ea typeface="Calibri"/>
              <a:cs typeface="Calibri"/>
            </a:endParaRPr>
          </a:p>
        </p:txBody>
      </p:sp>
      <p:pic>
        <p:nvPicPr>
          <p:cNvPr id="7" name="Kuva 6" descr="Koti tasaisella täytöllä">
            <a:hlinkClick r:id="rId2" action="ppaction://hlinksldjump"/>
            <a:extLst>
              <a:ext uri="{FF2B5EF4-FFF2-40B4-BE49-F238E27FC236}">
                <a16:creationId xmlns:a16="http://schemas.microsoft.com/office/drawing/2014/main" id="{FCEEF2C0-88A3-B70D-8B86-044FA2F7BC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97298" y="5961215"/>
            <a:ext cx="726491" cy="726491"/>
          </a:xfrm>
          <a:prstGeom prst="rect">
            <a:avLst/>
          </a:prstGeom>
        </p:spPr>
      </p:pic>
      <p:pic>
        <p:nvPicPr>
          <p:cNvPr id="8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1ADF10F-4BF7-B19D-E7A1-3C039FCFB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6062" y="6256998"/>
            <a:ext cx="420875" cy="222532"/>
          </a:xfrm>
          <a:prstGeom prst="rect">
            <a:avLst/>
          </a:prstGeom>
        </p:spPr>
      </p:pic>
      <p:pic>
        <p:nvPicPr>
          <p:cNvPr id="9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83500C4-AE57-1E2C-7FE7-8BF4C2D1B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815612" y="6256998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125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2C8C2A47-C265-C568-6F1A-9A7CAADE74B9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03055" y="1802026"/>
            <a:ext cx="10512645" cy="4273530"/>
          </a:xfrm>
        </p:spPr>
        <p:txBody>
          <a:bodyPr lIns="91440" tIns="45720" rIns="91440" bIns="45720" anchor="t">
            <a:noAutofit/>
          </a:bodyPr>
          <a:lstStyle/>
          <a:p>
            <a:r>
              <a:rPr lang="fi-FI" sz="2700">
                <a:ea typeface="Calibri"/>
                <a:cs typeface="Calibri"/>
              </a:rPr>
              <a:t>Puheenjohtaja</a:t>
            </a:r>
          </a:p>
          <a:p>
            <a:pPr marL="0" indent="0">
              <a:buNone/>
            </a:pPr>
            <a:r>
              <a:rPr lang="fi-FI" sz="2700">
                <a:ea typeface="Calibri"/>
                <a:cs typeface="Calibri"/>
              </a:rPr>
              <a:t>     - aloitteentekijä</a:t>
            </a:r>
          </a:p>
          <a:p>
            <a:pPr marL="0" indent="0">
              <a:buNone/>
            </a:pPr>
            <a:r>
              <a:rPr lang="fi-FI" sz="2700">
                <a:ea typeface="Calibri"/>
                <a:cs typeface="Calibri"/>
              </a:rPr>
              <a:t>     - jakaa muille muut mahdolliset roolit</a:t>
            </a:r>
          </a:p>
          <a:p>
            <a:pPr marL="0" indent="0">
              <a:buNone/>
            </a:pPr>
            <a:endParaRPr lang="fi-FI" sz="2700">
              <a:ea typeface="Calibri"/>
              <a:cs typeface="Calibri"/>
            </a:endParaRPr>
          </a:p>
          <a:p>
            <a:r>
              <a:rPr lang="fi-FI" sz="2700">
                <a:ea typeface="Calibri"/>
                <a:cs typeface="Calibri"/>
              </a:rPr>
              <a:t>Projektipäällikkö      </a:t>
            </a:r>
          </a:p>
          <a:p>
            <a:pPr marL="0" indent="0">
              <a:buNone/>
            </a:pPr>
            <a:r>
              <a:rPr lang="fi-FI" sz="2700">
                <a:ea typeface="Calibri"/>
                <a:cs typeface="Calibri"/>
              </a:rPr>
              <a:t>     - koordinoija</a:t>
            </a:r>
          </a:p>
          <a:p>
            <a:pPr marL="0" indent="0">
              <a:buNone/>
            </a:pPr>
            <a:r>
              <a:rPr lang="fi-FI" sz="2700">
                <a:ea typeface="Calibri"/>
                <a:cs typeface="Calibri"/>
              </a:rPr>
              <a:t>     - projektin suunnittelu</a:t>
            </a:r>
          </a:p>
          <a:p>
            <a:pPr marL="0" indent="0">
              <a:buNone/>
            </a:pPr>
            <a:r>
              <a:rPr lang="fi-FI" sz="2700">
                <a:ea typeface="Calibri"/>
                <a:cs typeface="Calibri"/>
              </a:rPr>
              <a:t>     - aikataulussa pysyminen     </a:t>
            </a:r>
            <a:r>
              <a:rPr lang="fi-FI" sz="2700">
                <a:solidFill>
                  <a:srgbClr val="000000"/>
                </a:solidFill>
                <a:latin typeface="Times"/>
                <a:ea typeface="Calibri"/>
                <a:cs typeface="Times"/>
              </a:rPr>
              <a:t>   </a:t>
            </a:r>
          </a:p>
          <a:p>
            <a:pPr marL="0" indent="0">
              <a:buNone/>
            </a:pPr>
            <a:endParaRPr lang="fi-FI">
              <a:ea typeface="Calibri"/>
              <a:cs typeface="Calibri"/>
            </a:endParaRP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6391D5FF-CB26-0400-E17C-11F24BC017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>
            <a:normAutofit fontScale="90000"/>
          </a:bodyPr>
          <a:lstStyle/>
          <a:p>
            <a:r>
              <a:rPr lang="fi-FI">
                <a:ea typeface="Calibri"/>
                <a:cs typeface="Calibri"/>
              </a:rPr>
              <a:t>Johtajaroolit          </a:t>
            </a:r>
            <a:br>
              <a:rPr lang="fi-FI">
                <a:ea typeface="Calibri"/>
                <a:cs typeface="Calibri"/>
              </a:rPr>
            </a:br>
            <a:endParaRPr lang="fi-FI"/>
          </a:p>
        </p:txBody>
      </p:sp>
      <p:pic>
        <p:nvPicPr>
          <p:cNvPr id="7" name="Kuva 6" descr="Kuva, joka sisältää kohteen animaatio, ilmapallo&#10;&#10;Kuvaus luotu automaattisesti">
            <a:extLst>
              <a:ext uri="{FF2B5EF4-FFF2-40B4-BE49-F238E27FC236}">
                <a16:creationId xmlns:a16="http://schemas.microsoft.com/office/drawing/2014/main" id="{5A8BED5E-AD9C-1F3F-19C5-4CE42BC265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54185" y="2164266"/>
            <a:ext cx="3958360" cy="2864005"/>
          </a:xfrm>
          <a:prstGeom prst="rect">
            <a:avLst/>
          </a:prstGeom>
        </p:spPr>
      </p:pic>
      <p:pic>
        <p:nvPicPr>
          <p:cNvPr id="9" name="Kuva 8" descr="Koti tasaisella täytöllä">
            <a:hlinkClick r:id="rId4" action="ppaction://hlinksldjump"/>
            <a:extLst>
              <a:ext uri="{FF2B5EF4-FFF2-40B4-BE49-F238E27FC236}">
                <a16:creationId xmlns:a16="http://schemas.microsoft.com/office/drawing/2014/main" id="{E67E8E32-F5EC-1857-C9E3-BACF5A4F97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03763" y="5922985"/>
            <a:ext cx="726491" cy="726491"/>
          </a:xfrm>
          <a:prstGeom prst="rect">
            <a:avLst/>
          </a:prstGeom>
        </p:spPr>
      </p:pic>
      <p:pic>
        <p:nvPicPr>
          <p:cNvPr id="10" name="Picture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93DB634-DF11-22B1-CA4A-858BEC237B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485" y="6232492"/>
            <a:ext cx="420875" cy="222532"/>
          </a:xfrm>
          <a:prstGeom prst="rect">
            <a:avLst/>
          </a:prstGeom>
        </p:spPr>
      </p:pic>
      <p:pic>
        <p:nvPicPr>
          <p:cNvPr id="11" name="Picture 17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85D7436-AF78-84A6-6B9B-3D5A89FF5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08113" y="6232491"/>
            <a:ext cx="559413" cy="2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652613"/>
      </p:ext>
    </p:extLst>
  </p:cSld>
  <p:clrMapOvr>
    <a:masterClrMapping/>
  </p:clrMapOvr>
</p:sld>
</file>

<file path=ppt/theme/theme1.xml><?xml version="1.0" encoding="utf-8"?>
<a:theme xmlns:a="http://schemas.openxmlformats.org/drawingml/2006/main" name="Jamk PowerPoint-teema">
  <a:themeElements>
    <a:clrScheme name="JAMK">
      <a:dk1>
        <a:srgbClr val="0D004B"/>
      </a:dk1>
      <a:lt1>
        <a:srgbClr val="FFFFFF"/>
      </a:lt1>
      <a:dk2>
        <a:srgbClr val="0D004C"/>
      </a:dk2>
      <a:lt2>
        <a:srgbClr val="E7E6E6"/>
      </a:lt2>
      <a:accent1>
        <a:srgbClr val="E2066E"/>
      </a:accent1>
      <a:accent2>
        <a:srgbClr val="FDB913"/>
      </a:accent2>
      <a:accent3>
        <a:srgbClr val="00B39C"/>
      </a:accent3>
      <a:accent4>
        <a:srgbClr val="EA590C"/>
      </a:accent4>
      <a:accent5>
        <a:srgbClr val="3FB8E2"/>
      </a:accent5>
      <a:accent6>
        <a:srgbClr val="A5A5A5"/>
      </a:accent6>
      <a:hlink>
        <a:srgbClr val="3FB9E3"/>
      </a:hlink>
      <a:folHlink>
        <a:srgbClr val="7861A8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3408AA4-9652-F744-B906-FE783B7202B9}" vid="{623382B2-7C78-A94B-A3E8-2EC7675DCC43}"/>
    </a:ext>
  </a:extLst>
</a:theme>
</file>

<file path=ppt/theme/theme2.xml><?xml version="1.0" encoding="utf-8"?>
<a:theme xmlns:a="http://schemas.openxmlformats.org/drawingml/2006/main" name="Sininen teema">
  <a:themeElements>
    <a:clrScheme name="JAMK">
      <a:dk1>
        <a:srgbClr val="0D004B"/>
      </a:dk1>
      <a:lt1>
        <a:srgbClr val="FFFFFF"/>
      </a:lt1>
      <a:dk2>
        <a:srgbClr val="0D004C"/>
      </a:dk2>
      <a:lt2>
        <a:srgbClr val="E7E6E6"/>
      </a:lt2>
      <a:accent1>
        <a:srgbClr val="E2066E"/>
      </a:accent1>
      <a:accent2>
        <a:srgbClr val="FDB913"/>
      </a:accent2>
      <a:accent3>
        <a:srgbClr val="00B39C"/>
      </a:accent3>
      <a:accent4>
        <a:srgbClr val="EA590C"/>
      </a:accent4>
      <a:accent5>
        <a:srgbClr val="3FB8E2"/>
      </a:accent5>
      <a:accent6>
        <a:srgbClr val="A5A5A5"/>
      </a:accent6>
      <a:hlink>
        <a:srgbClr val="3FB9E3"/>
      </a:hlink>
      <a:folHlink>
        <a:srgbClr val="7861A8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3408AA4-9652-F744-B906-FE783B7202B9}" vid="{37072B2B-0C08-BE4D-9DB4-8FF2A5C0D0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F55484F802AF544A53F3C97EB86093F" ma:contentTypeVersion="4" ma:contentTypeDescription="Luo uusi asiakirja." ma:contentTypeScope="" ma:versionID="93965390b2745a3d041c7a31c86bb882">
  <xsd:schema xmlns:xsd="http://www.w3.org/2001/XMLSchema" xmlns:xs="http://www.w3.org/2001/XMLSchema" xmlns:p="http://schemas.microsoft.com/office/2006/metadata/properties" xmlns:ns2="12252a5b-e872-4656-b584-44e4631886c1" targetNamespace="http://schemas.microsoft.com/office/2006/metadata/properties" ma:root="true" ma:fieldsID="256fd1673da026621bcdc59f2bbf0c3e" ns2:_="">
    <xsd:import namespace="12252a5b-e872-4656-b584-44e463188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252a5b-e872-4656-b584-44e4631886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CA9715-8278-442E-AE17-A3101D734460}">
  <ds:schemaRefs>
    <ds:schemaRef ds:uri="12252a5b-e872-4656-b584-44e4631886c1"/>
    <ds:schemaRef ds:uri="http://schemas.microsoft.com/office/2006/documentManagement/types"/>
    <ds:schemaRef ds:uri="http://purl.org/dc/terms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6836456-CF72-4B6F-8F11-84CB59A27E3E}">
  <ds:schemaRefs>
    <ds:schemaRef ds:uri="12252a5b-e872-4656-b584-44e4631886c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F045FCF-8990-4842-A4CC-32E5A960E4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Powerpoint_esitysmalli</Template>
  <TotalTime>0</TotalTime>
  <Words>808</Words>
  <Application>Microsoft Office PowerPoint</Application>
  <PresentationFormat>Laajakuva</PresentationFormat>
  <Paragraphs>161</Paragraphs>
  <Slides>21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</vt:lpstr>
      <vt:lpstr>Times New Roman</vt:lpstr>
      <vt:lpstr>Jamk PowerPoint-teema</vt:lpstr>
      <vt:lpstr>Sininen teema</vt:lpstr>
      <vt:lpstr>Ryhmäviestintä, roolit ja kehittyminen</vt:lpstr>
      <vt:lpstr>PowerPoint-esitys</vt:lpstr>
      <vt:lpstr>Mikä on ryhmä?                               </vt:lpstr>
      <vt:lpstr>Ryhmän koko</vt:lpstr>
      <vt:lpstr>Ryhmän tavoite </vt:lpstr>
      <vt:lpstr>Ryhmäidentiteetti</vt:lpstr>
      <vt:lpstr>Ryhmän rakenne</vt:lpstr>
      <vt:lpstr>Ryhmä ja ryhmään osallistuminen </vt:lpstr>
      <vt:lpstr>Johtajaroolit           </vt:lpstr>
      <vt:lpstr> Hyvän johtajan ominaisuuksia  </vt:lpstr>
      <vt:lpstr>Tehtävä</vt:lpstr>
      <vt:lpstr>Roolit</vt:lpstr>
      <vt:lpstr>Tehtäväroolit</vt:lpstr>
      <vt:lpstr>Ylläpitoroolit  </vt:lpstr>
      <vt:lpstr>Yksilölliset-roolit </vt:lpstr>
      <vt:lpstr>Kehittyminen </vt:lpstr>
      <vt:lpstr>Kehittyminen yksilönä </vt:lpstr>
      <vt:lpstr>Ryhmän kehitysvaiheet </vt:lpstr>
      <vt:lpstr>Kehittyminen ryhmänä </vt:lpstr>
      <vt:lpstr>PowerPoint-esitys</vt:lpstr>
      <vt:lpstr>Lähteet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Tähän iso pääotsikko</dc:title>
  <dc:subject/>
  <dc:creator>Karsikas Sami</dc:creator>
  <cp:keywords/>
  <dc:description/>
  <cp:lastModifiedBy>Napari Miika</cp:lastModifiedBy>
  <cp:revision>1</cp:revision>
  <dcterms:created xsi:type="dcterms:W3CDTF">2023-09-16T17:45:51Z</dcterms:created>
  <dcterms:modified xsi:type="dcterms:W3CDTF">2023-10-09T08:27:55Z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0x0101008F55484F802AF544A53F3C97EB86093F</vt:lpwstr>
  </property>
  <property fmtid="{D5CDD505-2E9C-101B-9397-08002B2CF9AE}" pid="3" name="Avainsanat">
    <vt:lpwstr>12;#presentation template|2ad3c496-72aa-4cb3-ad79-cc4c29aaedb8;#15;#student|f081d421-8f2c-4375-8b1d-896cf9b395f8</vt:lpwstr>
  </property>
</Properties>
</file>