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84" r:id="rId4"/>
    <p:sldId id="310" r:id="rId5"/>
    <p:sldId id="308" r:id="rId6"/>
    <p:sldId id="277" r:id="rId7"/>
    <p:sldId id="290" r:id="rId8"/>
    <p:sldId id="291" r:id="rId9"/>
    <p:sldId id="292" r:id="rId10"/>
    <p:sldId id="283" r:id="rId11"/>
    <p:sldId id="285" r:id="rId12"/>
    <p:sldId id="286" r:id="rId13"/>
    <p:sldId id="287" r:id="rId14"/>
    <p:sldId id="288" r:id="rId15"/>
    <p:sldId id="289" r:id="rId16"/>
    <p:sldId id="282" r:id="rId17"/>
    <p:sldId id="293" r:id="rId18"/>
    <p:sldId id="302" r:id="rId19"/>
    <p:sldId id="295" r:id="rId20"/>
    <p:sldId id="296" r:id="rId21"/>
    <p:sldId id="297" r:id="rId22"/>
    <p:sldId id="303" r:id="rId23"/>
    <p:sldId id="304" r:id="rId24"/>
    <p:sldId id="305" r:id="rId25"/>
    <p:sldId id="306" r:id="rId26"/>
    <p:sldId id="307" r:id="rId27"/>
    <p:sldId id="311" r:id="rId28"/>
    <p:sldId id="312" r:id="rId29"/>
  </p:sldIdLst>
  <p:sldSz cx="9144000" cy="6858000" type="screen4x3"/>
  <p:notesSz cx="7099300" cy="10234613"/>
  <p:defaultTextStyle>
    <a:defPPr>
      <a:defRPr lang="fi-FI"/>
    </a:defPPr>
    <a:lvl1pPr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88697" autoAdjust="0"/>
  </p:normalViewPr>
  <p:slideViewPr>
    <p:cSldViewPr>
      <p:cViewPr varScale="1">
        <p:scale>
          <a:sx n="66" d="100"/>
          <a:sy n="66" d="100"/>
        </p:scale>
        <p:origin x="-6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buFontTx/>
              <a:buNone/>
              <a:defRPr sz="1300">
                <a:latin typeface="Arial" charset="0"/>
              </a:defRPr>
            </a:lvl1pPr>
          </a:lstStyle>
          <a:p>
            <a:endParaRPr lang="fi-FI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FontTx/>
              <a:buNone/>
              <a:defRPr sz="1300">
                <a:latin typeface="Arial" charset="0"/>
              </a:defRPr>
            </a:lvl1pPr>
          </a:lstStyle>
          <a:p>
            <a:endParaRPr lang="fi-FI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buFontTx/>
              <a:buNone/>
              <a:defRPr sz="1300">
                <a:latin typeface="Arial" charset="0"/>
              </a:defRPr>
            </a:lvl1pPr>
          </a:lstStyle>
          <a:p>
            <a:endParaRPr lang="fi-FI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FontTx/>
              <a:buNone/>
              <a:defRPr sz="1300">
                <a:latin typeface="Arial" charset="0"/>
              </a:defRPr>
            </a:lvl1pPr>
          </a:lstStyle>
          <a:p>
            <a:fld id="{68A50D8F-4AD9-49CD-8146-2E388184DB2E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buFontTx/>
              <a:buNone/>
              <a:defRPr sz="1300">
                <a:latin typeface="Arial" charset="0"/>
              </a:defRPr>
            </a:lvl1pPr>
          </a:lstStyle>
          <a:p>
            <a:endParaRPr lang="fi-FI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FontTx/>
              <a:buNone/>
              <a:defRPr sz="1300">
                <a:latin typeface="Arial" charset="0"/>
              </a:defRPr>
            </a:lvl1pPr>
          </a:lstStyle>
          <a:p>
            <a:endParaRPr lang="fi-FI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buFontTx/>
              <a:buNone/>
              <a:defRPr sz="1300">
                <a:latin typeface="Arial" charset="0"/>
              </a:defRPr>
            </a:lvl1pPr>
          </a:lstStyle>
          <a:p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FontTx/>
              <a:buNone/>
              <a:defRPr sz="1300">
                <a:latin typeface="Arial" charset="0"/>
              </a:defRPr>
            </a:lvl1pPr>
          </a:lstStyle>
          <a:p>
            <a:fld id="{45EB402C-9571-44E0-BC67-54C67C362EB0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E3A3C-5223-4BD8-80FD-88F8C71B7142}" type="slidenum">
              <a:rPr lang="fi-FI"/>
              <a:pPr/>
              <a:t>3</a:t>
            </a:fld>
            <a:endParaRPr lang="fi-FI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Teksti jupelta!</a:t>
            </a:r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7988D-DEB2-4609-80D6-66FFE613A0F4}" type="slidenum">
              <a:rPr lang="fi-FI"/>
              <a:pPr/>
              <a:t>5</a:t>
            </a:fld>
            <a:endParaRPr lang="fi-FI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https://www506.livemeeting.com/cc/wwe_uk/viewReg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D766F4-5497-4E29-AC47-21B1799033DF}" type="slidenum">
              <a:rPr lang="fi-FI"/>
              <a:pPr/>
              <a:t>28</a:t>
            </a:fld>
            <a:endParaRPr lang="fi-FI"/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http://www.mspost.fi/microsoft/5_Business_Intelligence_ja_Suorituskyvyn_hallinta.pdf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/väliotsikkodia vaihtoeh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2844" y="3429000"/>
            <a:ext cx="7772400" cy="1470025"/>
          </a:xfrm>
        </p:spPr>
        <p:txBody>
          <a:bodyPr/>
          <a:lstStyle>
            <a:lvl1pPr>
              <a:defRPr sz="3600" cap="all" baseline="0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743232" y="5143512"/>
            <a:ext cx="6257924" cy="1000132"/>
          </a:xfrm>
        </p:spPr>
        <p:txBody>
          <a:bodyPr>
            <a:normAutofit/>
          </a:bodyPr>
          <a:lstStyle>
            <a:lvl1pPr marL="0" indent="0" algn="ctr">
              <a:buNone/>
              <a:defRPr sz="2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Päivämäärän paikkamerkki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29.8.2008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CF95C623-A9B3-4385-B140-F7E81E1C2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6" name="Otsikon paikkamerkki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Päivämäärän paikkamerkki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29.8.2008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E0CC5-4462-4612-B0F7-624D6DF4E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uva tai kaavio tekstin se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2"/>
          <p:cNvSpPr>
            <a:spLocks noGrp="1"/>
          </p:cNvSpPr>
          <p:nvPr>
            <p:ph type="pic" idx="1"/>
          </p:nvPr>
        </p:nvSpPr>
        <p:spPr>
          <a:xfrm>
            <a:off x="2428860" y="2714620"/>
            <a:ext cx="4357718" cy="214314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i-FI" noProof="0" dirty="0"/>
          </a:p>
        </p:txBody>
      </p:sp>
      <p:sp>
        <p:nvSpPr>
          <p:cNvPr id="15" name="Otsikon paikkamerkki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6" name="Sisällön paikkamerkki 2"/>
          <p:cNvSpPr>
            <a:spLocks noGrp="1"/>
          </p:cNvSpPr>
          <p:nvPr>
            <p:ph sz="half" idx="10"/>
          </p:nvPr>
        </p:nvSpPr>
        <p:spPr>
          <a:xfrm>
            <a:off x="428596" y="5000636"/>
            <a:ext cx="8258204" cy="10001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isällön paikkamerkki 2"/>
          <p:cNvSpPr>
            <a:spLocks noGrp="1"/>
          </p:cNvSpPr>
          <p:nvPr>
            <p:ph sz="half" idx="11"/>
          </p:nvPr>
        </p:nvSpPr>
        <p:spPr>
          <a:xfrm>
            <a:off x="428596" y="1571612"/>
            <a:ext cx="8258204" cy="10001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Päivämäärän paikkamerkki 8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29.8.2008</a:t>
            </a:r>
            <a:endParaRPr lang="fi-FI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5FF9A-D218-4084-A826-B866DF544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uva tai kaavio tekstin vieres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2"/>
          <p:cNvSpPr>
            <a:spLocks noGrp="1"/>
          </p:cNvSpPr>
          <p:nvPr>
            <p:ph type="pic" idx="1"/>
          </p:nvPr>
        </p:nvSpPr>
        <p:spPr>
          <a:xfrm>
            <a:off x="4643438" y="1571612"/>
            <a:ext cx="4071966" cy="457203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15" name="Otsikon paikkamerkki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6" name="Sisällön paikkamerkki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Päivämäärän paikkamerkki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29.8.2008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3"/>
          </p:nvPr>
        </p:nvSpPr>
        <p:spPr>
          <a:xfrm>
            <a:off x="8501063" y="6356350"/>
            <a:ext cx="519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66392-A5DE-4CC7-926F-F11B6DCD0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 ja kaksipalsta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13" name="Otsikon paikkamerkki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Päivämäärän paikkamerkki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29.8.2008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8B328-053E-45B1-B844-22B8238B6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 ja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15" name="Otsikon paikkamerkki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Päivämäärän paikkamerkki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29.8.2008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5759-30B5-49E3-9C08-5852CAF55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Päivämäärän paikkamerkki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29.8.2008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906C5-7414-42C2-9F2D-E61D921B4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7926388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38481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4610100" y="1524000"/>
            <a:ext cx="3848100" cy="43434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clip art</a:t>
            </a:r>
            <a:endParaRPr lang="fi-FI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7926388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38481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8481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Otsikko sekä teksti sisällön yläpuol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7926388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8486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3771900"/>
            <a:ext cx="78486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uvaton 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2844" y="3857628"/>
            <a:ext cx="7772400" cy="1470025"/>
          </a:xfrm>
        </p:spPr>
        <p:txBody>
          <a:bodyPr/>
          <a:lstStyle>
            <a:lvl1pPr>
              <a:defRPr sz="28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743232" y="4857760"/>
            <a:ext cx="6186486" cy="1000132"/>
          </a:xfrm>
        </p:spPr>
        <p:txBody>
          <a:bodyPr>
            <a:normAutofit/>
          </a:bodyPr>
          <a:lstStyle>
            <a:lvl1pPr marL="0" indent="0" algn="ctr">
              <a:buNone/>
              <a:defRPr sz="2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Päivämäärän paikkamerkki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29.8.2008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AB0EA-95D8-4242-8BA6-BDB2FAC0C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481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8481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6" name="Otsikon paikkamerkki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buNone/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5" name="Päivämäärän paikkamerkki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ctr">
              <a:buNone/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29.8.2008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lnSpc>
                <a:spcPct val="150000"/>
              </a:lnSpc>
              <a:buNone/>
              <a:defRPr sz="10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E7A863-692F-4B8D-A44B-768BD927FB1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00100" y="4800600"/>
            <a:ext cx="7000924" cy="566738"/>
          </a:xfrm>
        </p:spPr>
        <p:txBody>
          <a:bodyPr anchor="b"/>
          <a:lstStyle>
            <a:lvl1pPr algn="l">
              <a:defRPr sz="2000" b="0" i="0" baseline="0"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000100" y="755651"/>
            <a:ext cx="7000924" cy="395923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000100" y="5367338"/>
            <a:ext cx="700092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Päivämäärän paikkamerkki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29.8.2008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lnSpc>
                <a:spcPct val="150000"/>
              </a:lnSpc>
              <a:buNone/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7A9A28BE-463C-45A9-8A78-3159162DFE2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tai kaavio tekstin se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2"/>
          <p:cNvSpPr>
            <a:spLocks noGrp="1"/>
          </p:cNvSpPr>
          <p:nvPr>
            <p:ph type="pic" idx="1"/>
          </p:nvPr>
        </p:nvSpPr>
        <p:spPr>
          <a:xfrm>
            <a:off x="2428860" y="2714620"/>
            <a:ext cx="4357718" cy="214314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i-FI" noProof="0" dirty="0"/>
          </a:p>
        </p:txBody>
      </p:sp>
      <p:sp>
        <p:nvSpPr>
          <p:cNvPr id="15" name="Otsikon paikkamerkki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6" name="Sisällön paikkamerkki 2"/>
          <p:cNvSpPr>
            <a:spLocks noGrp="1"/>
          </p:cNvSpPr>
          <p:nvPr>
            <p:ph sz="half" idx="10"/>
          </p:nvPr>
        </p:nvSpPr>
        <p:spPr>
          <a:xfrm>
            <a:off x="428596" y="5000636"/>
            <a:ext cx="8258204" cy="10001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isällön paikkamerkki 2"/>
          <p:cNvSpPr>
            <a:spLocks noGrp="1"/>
          </p:cNvSpPr>
          <p:nvPr>
            <p:ph sz="half" idx="11"/>
          </p:nvPr>
        </p:nvSpPr>
        <p:spPr>
          <a:xfrm>
            <a:off x="428596" y="1571612"/>
            <a:ext cx="8258204" cy="10001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Päivämäärän paikkamerkki 8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29.8.2008</a:t>
            </a:r>
            <a:endParaRPr lang="fi-FI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320C3-BEC1-46B3-B1EF-80413DFB4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tai kaavio tekstin vieres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2"/>
          <p:cNvSpPr>
            <a:spLocks noGrp="1"/>
          </p:cNvSpPr>
          <p:nvPr>
            <p:ph type="pic" idx="1"/>
          </p:nvPr>
        </p:nvSpPr>
        <p:spPr>
          <a:xfrm>
            <a:off x="4643438" y="1571612"/>
            <a:ext cx="4071966" cy="457203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15" name="Otsikon paikkamerkki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6" name="Sisällön paikkamerkki 2"/>
          <p:cNvSpPr>
            <a:spLocks noGrp="1"/>
          </p:cNvSpPr>
          <p:nvPr>
            <p:ph sz="half" idx="10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Päivämäärän paikkamerkki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29.8.2008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3"/>
          </p:nvPr>
        </p:nvSpPr>
        <p:spPr>
          <a:xfrm>
            <a:off x="8501063" y="6356350"/>
            <a:ext cx="519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0D483-C994-45F3-939B-8280631A6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palsta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13" name="Otsikon paikkamerkki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Päivämäärän paikkamerkki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29.8.2008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B454-8AC6-4F3A-995C-E800CBDC8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15" name="Otsikon paikkamerkki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Päivämäärän paikkamerkki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29.8.2008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E0D2C-52D3-4642-9E8D-CA1445022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Päivämäärän paikkamerkki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29.8.2008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AD135-7DFC-4DA0-9401-F6AF0523F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4" descr="powerpoint_ylakulma3.jp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892925" y="0"/>
            <a:ext cx="22510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i-FI" dirty="0"/>
          </a:p>
        </p:txBody>
      </p:sp>
      <p:sp>
        <p:nvSpPr>
          <p:cNvPr id="1028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719388" y="6356350"/>
            <a:ext cx="392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13" name="Päivämäärän paikkamerkki 8"/>
          <p:cNvSpPr>
            <a:spLocks noGrp="1"/>
          </p:cNvSpPr>
          <p:nvPr>
            <p:ph type="dt" sz="half" idx="2"/>
          </p:nvPr>
        </p:nvSpPr>
        <p:spPr>
          <a:xfrm>
            <a:off x="6727825" y="6356350"/>
            <a:ext cx="1416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29.8.2008</a:t>
            </a:r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19112" cy="365125"/>
          </a:xfrm>
          <a:prstGeom prst="rect">
            <a:avLst/>
          </a:prstGeom>
        </p:spPr>
        <p:txBody>
          <a:bodyPr/>
          <a:lstStyle>
            <a:lvl1pPr>
              <a:buNone/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E376A0-1522-4D18-AA68-A693A56D0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Kuva 9" descr="jamk_logo_powerpoint.jpg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42875" y="6178550"/>
            <a:ext cx="26050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orakulmi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lovejackdaniels.com/cheat-sheets/sql-server-cheat-sheet/" TargetMode="External"/><Relationship Id="rId3" Type="http://schemas.openxmlformats.org/officeDocument/2006/relationships/hyperlink" Target="http://www.microsoft.com/sql/prodinfo/compare/mysql/default.mspx" TargetMode="External"/><Relationship Id="rId7" Type="http://schemas.openxmlformats.org/officeDocument/2006/relationships/hyperlink" Target="http://sql-server-performance.com/tips/all_main.aspx" TargetMode="External"/><Relationship Id="rId2" Type="http://schemas.openxmlformats.org/officeDocument/2006/relationships/hyperlink" Target="http://www.microsoft.com/sql/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www.sqldbatips.com/" TargetMode="External"/><Relationship Id="rId5" Type="http://schemas.openxmlformats.org/officeDocument/2006/relationships/hyperlink" Target="http://blogs.msdn.com/buckwoody/archive/2008/01/14/my-favorite-codeplex-projects.aspx" TargetMode="External"/><Relationship Id="rId4" Type="http://schemas.openxmlformats.org/officeDocument/2006/relationships/hyperlink" Target="http://www.databasejournal.com/features/mssql/archives.php" TargetMode="External"/><Relationship Id="rId9" Type="http://schemas.openxmlformats.org/officeDocument/2006/relationships/hyperlink" Target="http://msdn2.microsoft.com/en-us/virtuallabs/aa740409.asp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mspost.fi/microsoft/5_Business_Intelligence_ja_Suorituskyvyn_hallinta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sq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://msdn.microsoft.com/en-us/library/bb545450.aspx" TargetMode="External"/><Relationship Id="rId4" Type="http://schemas.openxmlformats.org/officeDocument/2006/relationships/hyperlink" Target="http://www.microsoft.com/sqlserver/2008/en/us/whats-new.asp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9138"/>
            <a:ext cx="7772400" cy="1439862"/>
          </a:xfrm>
        </p:spPr>
        <p:txBody>
          <a:bodyPr/>
          <a:lstStyle/>
          <a:p>
            <a:pPr algn="ctr"/>
            <a:r>
              <a:rPr lang="fi-FI"/>
              <a:t>Microsoft SQL Server </a:t>
            </a:r>
            <a:br>
              <a:rPr lang="fi-FI"/>
            </a:br>
            <a:r>
              <a:rPr lang="fi-FI"/>
              <a:t>-tietokannan hallinta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Jouni </a:t>
            </a:r>
            <a:r>
              <a:rPr lang="fi-FI" dirty="0" smtClean="0"/>
              <a:t>Huotari &amp; Pertti Anttinen</a:t>
            </a:r>
            <a:endParaRPr lang="fi-FI" dirty="0"/>
          </a:p>
          <a:p>
            <a:r>
              <a:rPr lang="fi-FI" dirty="0" smtClean="0"/>
              <a:t>12.2.2010</a:t>
            </a:r>
            <a:endParaRPr lang="fi-F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Käyttäjän luominen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Security – Logins &gt; New Login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488" y="2574925"/>
            <a:ext cx="28670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Yleismääritykset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 b="25818"/>
          <a:stretch>
            <a:fillRect/>
          </a:stretch>
        </p:blipFill>
        <p:spPr bwMode="auto">
          <a:xfrm>
            <a:off x="1979613" y="1628775"/>
            <a:ext cx="67056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/>
              <a:t>Login Properties </a:t>
            </a:r>
            <a:r>
              <a:rPr lang="fr-FR" sz="2400"/>
              <a:t>(Server Roles Page)</a:t>
            </a:r>
            <a:endParaRPr lang="fi-FI" sz="24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/>
              <a:t>bulkadmin</a:t>
            </a:r>
            <a:r>
              <a:rPr lang="en-US" sz="1800"/>
              <a:t> can run the BULK INSERT statement.</a:t>
            </a:r>
          </a:p>
          <a:p>
            <a:pPr>
              <a:lnSpc>
                <a:spcPct val="80000"/>
              </a:lnSpc>
            </a:pPr>
            <a:r>
              <a:rPr lang="en-US" sz="1800" b="1"/>
              <a:t>dbcreator</a:t>
            </a:r>
            <a:r>
              <a:rPr lang="en-US" sz="1800"/>
              <a:t> can create, alter, drop, and restore any database.</a:t>
            </a:r>
          </a:p>
          <a:p>
            <a:pPr>
              <a:lnSpc>
                <a:spcPct val="80000"/>
              </a:lnSpc>
            </a:pPr>
            <a:r>
              <a:rPr lang="en-US" sz="1800" b="1"/>
              <a:t>diskadmin</a:t>
            </a:r>
            <a:r>
              <a:rPr lang="en-US" sz="1800"/>
              <a:t> can manage disk files.</a:t>
            </a:r>
          </a:p>
          <a:p>
            <a:pPr>
              <a:lnSpc>
                <a:spcPct val="80000"/>
              </a:lnSpc>
            </a:pPr>
            <a:r>
              <a:rPr lang="en-US" sz="1800" b="1"/>
              <a:t>processadmin</a:t>
            </a:r>
            <a:r>
              <a:rPr lang="en-US" sz="1800"/>
              <a:t> can terminate processes running in an instance of the Database Engine.</a:t>
            </a:r>
          </a:p>
          <a:p>
            <a:pPr>
              <a:lnSpc>
                <a:spcPct val="80000"/>
              </a:lnSpc>
            </a:pPr>
            <a:r>
              <a:rPr lang="en-US" sz="1800" b="1"/>
              <a:t>securityadmin</a:t>
            </a:r>
            <a:r>
              <a:rPr lang="en-US" sz="1800"/>
              <a:t> manage logins and their properties.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They can GRANT, DENY, and REVOKE server-level permissions.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They can also GRANT, DENY, and REVOKE database-level permissions.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Additionally, they can reset passwords for SQL Server logins.</a:t>
            </a:r>
          </a:p>
          <a:p>
            <a:pPr>
              <a:lnSpc>
                <a:spcPct val="80000"/>
              </a:lnSpc>
            </a:pPr>
            <a:r>
              <a:rPr lang="en-US" sz="1800" b="1"/>
              <a:t>serveradmin</a:t>
            </a:r>
            <a:r>
              <a:rPr lang="en-US" sz="1800"/>
              <a:t> can change server-wide configuration options and shut down the server.</a:t>
            </a:r>
          </a:p>
          <a:p>
            <a:pPr>
              <a:lnSpc>
                <a:spcPct val="80000"/>
              </a:lnSpc>
            </a:pPr>
            <a:r>
              <a:rPr lang="en-US" sz="1800" b="1"/>
              <a:t>setupadmin</a:t>
            </a:r>
            <a:r>
              <a:rPr lang="en-US" sz="1800"/>
              <a:t> can add and remove linked servers, and they can execute some system stored procedures.</a:t>
            </a:r>
          </a:p>
          <a:p>
            <a:pPr>
              <a:lnSpc>
                <a:spcPct val="80000"/>
              </a:lnSpc>
            </a:pPr>
            <a:r>
              <a:rPr lang="en-US" sz="1800" b="1"/>
              <a:t>sysadmin</a:t>
            </a:r>
            <a:r>
              <a:rPr lang="en-US" sz="1800"/>
              <a:t> can perform any activity in the Database Engine.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By default, all members of the Windows BUILTIN\Administrators group (the local administrators group) are members of the sysadmin fixed server role.</a:t>
            </a:r>
            <a:endParaRPr lang="fi-FI"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User Mapping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 cstate="print"/>
          <a:srcRect b="51187"/>
          <a:stretch>
            <a:fillRect/>
          </a:stretch>
        </p:blipFill>
        <p:spPr bwMode="auto">
          <a:xfrm>
            <a:off x="1331913" y="2997200"/>
            <a:ext cx="670560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Securables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 b="63370"/>
          <a:stretch>
            <a:fillRect/>
          </a:stretch>
        </p:blipFill>
        <p:spPr bwMode="auto">
          <a:xfrm>
            <a:off x="2195513" y="4652963"/>
            <a:ext cx="67056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775"/>
            <a:ext cx="3657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 cstate="print"/>
          <a:srcRect l="25781" t="50000" b="20094"/>
          <a:stretch>
            <a:fillRect/>
          </a:stretch>
        </p:blipFill>
        <p:spPr bwMode="auto">
          <a:xfrm>
            <a:off x="2555875" y="2636838"/>
            <a:ext cx="49768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Uusi login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28813"/>
            <a:ext cx="39624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SQL Server -tietokannan ja taulun luominen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Enterprise Managerin (SQL Server 2000) käynnistys</a:t>
            </a:r>
            <a:endParaRPr lang="en-US"/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1187" r="43062"/>
          <a:stretch>
            <a:fillRect/>
          </a:stretch>
        </p:blipFill>
        <p:spPr>
          <a:xfrm>
            <a:off x="395288" y="1773238"/>
            <a:ext cx="5145087" cy="1984375"/>
          </a:xfrm>
          <a:noFill/>
          <a:ln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8013" y="2997200"/>
            <a:ext cx="5995987" cy="372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SQL Server Management Studio Express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527175"/>
            <a:ext cx="7488238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Selaa tietokantaobjekteja</a:t>
            </a:r>
            <a:endParaRPr lang="en-US"/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311" y="1939372"/>
            <a:ext cx="6287378" cy="3847619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i-FI" dirty="0"/>
              <a:t>Saada käsitys SQL Serverin (v. </a:t>
            </a:r>
            <a:r>
              <a:rPr lang="fi-FI" dirty="0" smtClean="0"/>
              <a:t>2005 ja 2008) </a:t>
            </a:r>
            <a:r>
              <a:rPr lang="fi-FI" dirty="0"/>
              <a:t>ominaisuuksista + eri vaihtoehtojen hyvistä ja mahdollisista huonoista puolista</a:t>
            </a:r>
          </a:p>
          <a:p>
            <a:pPr>
              <a:lnSpc>
                <a:spcPct val="90000"/>
              </a:lnSpc>
            </a:pPr>
            <a:r>
              <a:rPr lang="fi-FI" dirty="0"/>
              <a:t>Oppia luomaan tietokanta, taulut ja muut objektit eri SQL Serverin työkaluilla</a:t>
            </a:r>
          </a:p>
          <a:p>
            <a:pPr>
              <a:lnSpc>
                <a:spcPct val="90000"/>
              </a:lnSpc>
            </a:pPr>
            <a:r>
              <a:rPr lang="fi-FI" dirty="0"/>
              <a:t>Pystyä hallinnoimaan SQL Server </a:t>
            </a:r>
            <a:br>
              <a:rPr lang="fi-FI" dirty="0"/>
            </a:br>
            <a:r>
              <a:rPr lang="fi-FI" dirty="0"/>
              <a:t>-tietokantaa: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varmistukset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käyttäjien hallinta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monitorointi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Kaksoisnapsautus näyttää taulumäärittelyt</a:t>
            </a:r>
            <a:endParaRPr lang="en-US"/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8190" y="1729848"/>
            <a:ext cx="3847619" cy="4266667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1800"/>
              <a:t>Oikeanpuoleisen napin takaa päästään antamaan komento taulun sisällön näkemiseksi</a:t>
            </a:r>
            <a:endParaRPr lang="en-US" sz="1800"/>
          </a:p>
        </p:txBody>
      </p:sp>
      <p:pic>
        <p:nvPicPr>
          <p:cNvPr id="583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6091" t="18645" r="27808" b="28813"/>
          <a:stretch>
            <a:fillRect/>
          </a:stretch>
        </p:blipFill>
        <p:spPr>
          <a:xfrm>
            <a:off x="642938" y="1597025"/>
            <a:ext cx="3851275" cy="2933700"/>
          </a:xfrm>
          <a:noFill/>
          <a:ln/>
        </p:spPr>
      </p:pic>
      <p:pic>
        <p:nvPicPr>
          <p:cNvPr id="583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60938" y="1546225"/>
            <a:ext cx="3143250" cy="4308475"/>
          </a:xfrm>
          <a:noFill/>
          <a:ln/>
        </p:spPr>
      </p:pic>
      <p:sp>
        <p:nvSpPr>
          <p:cNvPr id="58373" name="AutoShape 5"/>
          <p:cNvSpPr>
            <a:spLocks noChangeArrowheads="1"/>
          </p:cNvSpPr>
          <p:nvPr/>
        </p:nvSpPr>
        <p:spPr bwMode="auto">
          <a:xfrm>
            <a:off x="609600" y="5410200"/>
            <a:ext cx="4191000" cy="762000"/>
          </a:xfrm>
          <a:prstGeom prst="wedgeRectCallout">
            <a:avLst>
              <a:gd name="adj1" fmla="val 58218"/>
              <a:gd name="adj2" fmla="val -9125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fi-FI" sz="2400">
                <a:latin typeface="Arial" charset="0"/>
              </a:rPr>
              <a:t>SQL-lause nähdään, kun painat SQL-työkalua</a:t>
            </a:r>
            <a:endParaRPr lang="en-US" sz="2400"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Uuden tietokannan luonti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print"/>
          <a:srcRect l="5696" t="5707" r="41878" b="46072"/>
          <a:stretch>
            <a:fillRect/>
          </a:stretch>
        </p:blipFill>
        <p:spPr bwMode="auto">
          <a:xfrm>
            <a:off x="611188" y="1582738"/>
            <a:ext cx="72739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92150"/>
            <a:ext cx="6705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Uuden taulun luonti</a:t>
            </a: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/>
          <a:srcRect l="5696" t="3125" r="42610" b="46072"/>
          <a:stretch>
            <a:fillRect/>
          </a:stretch>
        </p:blipFill>
        <p:spPr bwMode="auto">
          <a:xfrm>
            <a:off x="900113" y="1512888"/>
            <a:ext cx="6911975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Perusavaimen määritys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 l="5696" t="5626" r="21153" b="36220"/>
          <a:stretch>
            <a:fillRect/>
          </a:stretch>
        </p:blipFill>
        <p:spPr bwMode="auto">
          <a:xfrm>
            <a:off x="179388" y="1412875"/>
            <a:ext cx="8353425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Taulun tallennus</a:t>
            </a: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 r="41878" b="61806"/>
          <a:stretch>
            <a:fillRect/>
          </a:stretch>
        </p:blipFill>
        <p:spPr bwMode="auto">
          <a:xfrm>
            <a:off x="323850" y="1700213"/>
            <a:ext cx="7777163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Lisätietoa ja vertailuja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139113" cy="4857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Kotisivu: </a:t>
            </a:r>
            <a:r>
              <a:rPr lang="en-US" sz="2000">
                <a:hlinkClick r:id="rId2"/>
              </a:rPr>
              <a:t>http://www.microsoft.com/sql/</a:t>
            </a:r>
            <a:r>
              <a:rPr lang="en-US" sz="2000"/>
              <a:t> </a:t>
            </a:r>
          </a:p>
          <a:p>
            <a:pPr>
              <a:lnSpc>
                <a:spcPct val="90000"/>
              </a:lnSpc>
            </a:pPr>
            <a:r>
              <a:rPr lang="en-US" sz="2000"/>
              <a:t>Vertailu MySQL:ään: </a:t>
            </a:r>
            <a:r>
              <a:rPr lang="en-US" sz="2000">
                <a:hlinkClick r:id="rId3"/>
              </a:rPr>
              <a:t>http://www.microsoft.com/sql/prodinfo/compare/mysql/default.mspx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Database Journal: </a:t>
            </a:r>
            <a:r>
              <a:rPr lang="en-US" sz="2000">
                <a:hlinkClick r:id="rId4"/>
              </a:rPr>
              <a:t>http://www.databasejournal.com/features/mssql/archives.php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CodePlex: </a:t>
            </a:r>
            <a:r>
              <a:rPr lang="en-US" sz="2000">
                <a:hlinkClick r:id="rId5"/>
              </a:rPr>
              <a:t>http://blogs.msdn.com/buckwoody/archive/2008/01/14/my-favorite-codeplex-projects.aspx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Tips: </a:t>
            </a:r>
            <a:r>
              <a:rPr lang="en-US" sz="2000">
                <a:hlinkClick r:id="rId6"/>
              </a:rPr>
              <a:t>http://www.sqldbatips.com/</a:t>
            </a:r>
            <a:r>
              <a:rPr lang="en-US" sz="2000"/>
              <a:t> &amp; </a:t>
            </a:r>
            <a:br>
              <a:rPr lang="en-US" sz="2000"/>
            </a:br>
            <a:r>
              <a:rPr lang="en-US" sz="2000">
                <a:hlinkClick r:id="rId7"/>
              </a:rPr>
              <a:t>http://sql-server-performance.com/tips/all_main.aspx</a:t>
            </a:r>
            <a:r>
              <a:rPr lang="en-US" sz="2000"/>
              <a:t> </a:t>
            </a:r>
          </a:p>
          <a:p>
            <a:pPr>
              <a:lnSpc>
                <a:spcPct val="90000"/>
              </a:lnSpc>
            </a:pPr>
            <a:r>
              <a:rPr lang="en-US" sz="2000"/>
              <a:t>Cheat sheet: </a:t>
            </a:r>
            <a:r>
              <a:rPr lang="en-US" sz="2000">
                <a:hlinkClick r:id="rId8"/>
              </a:rPr>
              <a:t>http://www.ilovejackdaniels.com/cheat-sheets/sql-server-cheat-sheet/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Virtual Labs: </a:t>
            </a:r>
            <a:r>
              <a:rPr lang="en-US" sz="2000">
                <a:hlinkClick r:id="rId9"/>
              </a:rPr>
              <a:t>http://msdn2.microsoft.com/en-us/virtuallabs/aa740409.aspx</a:t>
            </a:r>
            <a:r>
              <a:rPr lang="en-US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/>
              <a:t>Tietolähteiden hallinta ETL-menetelmin (SQL Server Integration Services)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12875"/>
            <a:ext cx="8208963" cy="49974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</p:pic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6418263"/>
            <a:ext cx="9129713" cy="39687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en-US">
                <a:hlinkClick r:id="rId4"/>
              </a:rPr>
              <a:t>http://www.mspost.fi/microsoft/5_Business_Intelligence_ja_Suorituskyvyn_hallinta.pdf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/>
              <a:t>Microsoft SQL Serverin taustatietoa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3"/>
              </a:rPr>
              <a:t>http://www.microsoft.com/sql</a:t>
            </a:r>
            <a:endParaRPr lang="fi-FI" dirty="0"/>
          </a:p>
          <a:p>
            <a:r>
              <a:rPr lang="fi-FI" dirty="0"/>
              <a:t>Alunperin </a:t>
            </a:r>
            <a:r>
              <a:rPr lang="fi-FI" dirty="0" err="1"/>
              <a:t>Sybasen</a:t>
            </a:r>
            <a:r>
              <a:rPr lang="fi-FI" dirty="0"/>
              <a:t> kanssa yhteistyö: SQL Server ostettiin </a:t>
            </a:r>
            <a:r>
              <a:rPr lang="fi-FI" dirty="0" err="1"/>
              <a:t>Sybaselta</a:t>
            </a:r>
            <a:r>
              <a:rPr lang="fi-FI" dirty="0"/>
              <a:t> ja jonkin aikaa versiot olivat samoja (versio 6.5 v. 1996) </a:t>
            </a:r>
          </a:p>
          <a:p>
            <a:r>
              <a:rPr lang="fi-FI" dirty="0"/>
              <a:t>Versio 7.0 v. 1998, sen jälkeen versiot 2000, 2005 (SP2), </a:t>
            </a:r>
            <a:r>
              <a:rPr lang="fi-FI" dirty="0" smtClean="0">
                <a:hlinkClick r:id="rId4"/>
              </a:rPr>
              <a:t>2008</a:t>
            </a:r>
            <a:r>
              <a:rPr lang="fi-FI" dirty="0" smtClean="0"/>
              <a:t> (R2)</a:t>
            </a:r>
            <a:endParaRPr lang="fi-FI" dirty="0"/>
          </a:p>
          <a:p>
            <a:r>
              <a:rPr lang="fi-FI" dirty="0"/>
              <a:t>Järjestelmätuki: </a:t>
            </a:r>
            <a:r>
              <a:rPr lang="fi-FI" dirty="0" smtClean="0"/>
              <a:t>Windowsin </a:t>
            </a:r>
            <a:r>
              <a:rPr lang="fi-FI" dirty="0"/>
              <a:t>eri </a:t>
            </a:r>
            <a:r>
              <a:rPr lang="fi-FI" dirty="0" smtClean="0"/>
              <a:t>versiot</a:t>
            </a:r>
          </a:p>
          <a:p>
            <a:r>
              <a:rPr lang="fi-FI" sz="2400" dirty="0" smtClean="0">
                <a:hlinkClick r:id="rId5"/>
              </a:rPr>
              <a:t>http://msdn.microsoft.com/en-us/library/bb545450.aspx</a:t>
            </a:r>
            <a:r>
              <a:rPr lang="fi-FI" sz="2400" dirty="0" smtClean="0"/>
              <a:t> </a:t>
            </a:r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8022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Microsoft SQL Server JAMKissa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64235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dirty="0" err="1" smtClean="0"/>
              <a:t>JAMKilla</a:t>
            </a:r>
            <a:r>
              <a:rPr lang="fi-FI" dirty="0" smtClean="0"/>
              <a:t> </a:t>
            </a:r>
            <a:r>
              <a:rPr lang="fi-FI" dirty="0"/>
              <a:t>sopimus Microsoftin kanssa ohjelmistokehitystyökalujen vapaasta käytöstä </a:t>
            </a:r>
            <a:r>
              <a:rPr lang="fi-FI" dirty="0" smtClean="0"/>
              <a:t>opetuksessa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Osa </a:t>
            </a:r>
            <a:r>
              <a:rPr lang="fi-FI" dirty="0" err="1" smtClean="0"/>
              <a:t>JAMKin</a:t>
            </a:r>
            <a:r>
              <a:rPr lang="fi-FI" dirty="0" smtClean="0"/>
              <a:t> tietojärjestelmiä</a:t>
            </a:r>
            <a:endParaRPr lang="fi-FI" dirty="0"/>
          </a:p>
          <a:p>
            <a:pPr>
              <a:lnSpc>
                <a:spcPct val="90000"/>
              </a:lnSpc>
            </a:pPr>
            <a:r>
              <a:rPr lang="fi-FI" dirty="0"/>
              <a:t>SQL Server </a:t>
            </a:r>
            <a:r>
              <a:rPr lang="fi-FI" dirty="0" smtClean="0"/>
              <a:t>2008 on asennettu virtuaalikoneisiin (</a:t>
            </a:r>
            <a:r>
              <a:rPr lang="fi-FI" dirty="0" err="1" smtClean="0"/>
              <a:t>sw</a:t>
            </a:r>
            <a:r>
              <a:rPr lang="fi-FI" dirty="0" smtClean="0"/>
              <a:t>…)</a:t>
            </a:r>
            <a:endParaRPr lang="fi-FI" dirty="0"/>
          </a:p>
          <a:p>
            <a:pPr>
              <a:lnSpc>
                <a:spcPct val="90000"/>
              </a:lnSpc>
            </a:pPr>
            <a:endParaRPr lang="fi-FI" dirty="0"/>
          </a:p>
          <a:p>
            <a:pPr lvl="1">
              <a:lnSpc>
                <a:spcPct val="90000"/>
              </a:lnSpc>
              <a:buFontTx/>
              <a:buNone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Autentikointitapa ja käyttäjien luominen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Autentikointitavan muutos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Käynnistä</a:t>
            </a:r>
            <a:r>
              <a:rPr lang="en-US" sz="2400" dirty="0"/>
              <a:t> Enterprise Manager, </a:t>
            </a:r>
            <a:r>
              <a:rPr lang="en-US" sz="2400" dirty="0" err="1"/>
              <a:t>napsauta</a:t>
            </a:r>
            <a:r>
              <a:rPr lang="en-US" sz="2400" dirty="0"/>
              <a:t> </a:t>
            </a:r>
            <a:r>
              <a:rPr lang="en-US" sz="2400" dirty="0" err="1"/>
              <a:t>hiiren</a:t>
            </a:r>
            <a:r>
              <a:rPr lang="en-US" sz="2400" dirty="0"/>
              <a:t> </a:t>
            </a:r>
            <a:r>
              <a:rPr lang="en-US" sz="2400" dirty="0" err="1"/>
              <a:t>kakkosnapilla</a:t>
            </a:r>
            <a:r>
              <a:rPr lang="en-US" sz="2400" dirty="0"/>
              <a:t> </a:t>
            </a:r>
            <a:r>
              <a:rPr lang="en-US" sz="2400" dirty="0" err="1"/>
              <a:t>palvelimen</a:t>
            </a:r>
            <a:r>
              <a:rPr lang="en-US" sz="2400" dirty="0"/>
              <a:t> </a:t>
            </a:r>
            <a:r>
              <a:rPr lang="en-US" sz="2400" dirty="0" err="1"/>
              <a:t>nimeä</a:t>
            </a:r>
            <a:r>
              <a:rPr lang="en-US" sz="2400" dirty="0"/>
              <a:t> (</a:t>
            </a:r>
            <a:r>
              <a:rPr lang="en-US" sz="2400" dirty="0" err="1"/>
              <a:t>esim</a:t>
            </a:r>
            <a:r>
              <a:rPr lang="en-US" sz="2400" dirty="0"/>
              <a:t>. SQLEXPRESS) </a:t>
            </a:r>
            <a:r>
              <a:rPr lang="en-US" sz="2400" dirty="0" err="1"/>
              <a:t>ja</a:t>
            </a:r>
            <a:r>
              <a:rPr lang="en-US" sz="2400" dirty="0"/>
              <a:t> </a:t>
            </a:r>
            <a:r>
              <a:rPr lang="en-US" sz="2400" dirty="0" err="1"/>
              <a:t>valitse</a:t>
            </a:r>
            <a:r>
              <a:rPr lang="en-US" sz="2400" dirty="0"/>
              <a:t> Properties</a:t>
            </a:r>
          </a:p>
          <a:p>
            <a:r>
              <a:rPr lang="en-US" sz="2400" dirty="0" err="1"/>
              <a:t>Valitse</a:t>
            </a:r>
            <a:r>
              <a:rPr lang="en-US" sz="2400" dirty="0"/>
              <a:t> Security</a:t>
            </a:r>
          </a:p>
          <a:p>
            <a:r>
              <a:rPr lang="en-US" sz="2400" dirty="0" err="1"/>
              <a:t>Valitse</a:t>
            </a:r>
            <a:r>
              <a:rPr lang="en-US" sz="2400" dirty="0"/>
              <a:t> Server Authentication -</a:t>
            </a:r>
            <a:r>
              <a:rPr lang="en-US" sz="2400" dirty="0" err="1"/>
              <a:t>kohdasta</a:t>
            </a:r>
            <a:r>
              <a:rPr lang="en-US" sz="2400" dirty="0"/>
              <a:t> SQL Server and Windows Authentication, </a:t>
            </a:r>
            <a:r>
              <a:rPr lang="en-US" sz="2400" dirty="0" err="1"/>
              <a:t>jos</a:t>
            </a:r>
            <a:r>
              <a:rPr lang="en-US" sz="2400" dirty="0"/>
              <a:t> </a:t>
            </a:r>
            <a:r>
              <a:rPr lang="en-US" sz="2400" dirty="0" err="1"/>
              <a:t>haluat</a:t>
            </a:r>
            <a:r>
              <a:rPr lang="en-US" sz="2400" dirty="0"/>
              <a:t> </a:t>
            </a:r>
            <a:r>
              <a:rPr lang="en-US" sz="2400" dirty="0" err="1"/>
              <a:t>luoda</a:t>
            </a:r>
            <a:r>
              <a:rPr lang="en-US" sz="2400" dirty="0"/>
              <a:t> </a:t>
            </a:r>
            <a:r>
              <a:rPr lang="en-US" sz="2400" dirty="0" err="1"/>
              <a:t>omia</a:t>
            </a:r>
            <a:r>
              <a:rPr lang="en-US" sz="2400" dirty="0"/>
              <a:t> </a:t>
            </a:r>
            <a:r>
              <a:rPr lang="en-US" sz="2400" dirty="0" err="1"/>
              <a:t>käyttäjiä</a:t>
            </a:r>
            <a:r>
              <a:rPr lang="en-US" sz="2400" dirty="0"/>
              <a:t> (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Windowsin</a:t>
            </a:r>
            <a:r>
              <a:rPr lang="en-US" sz="2400" dirty="0"/>
              <a:t> </a:t>
            </a:r>
            <a:r>
              <a:rPr lang="en-US" sz="2400" dirty="0" err="1"/>
              <a:t>hallinnoimia</a:t>
            </a:r>
            <a:r>
              <a:rPr lang="en-US" sz="2400" dirty="0"/>
              <a:t>) SQL </a:t>
            </a:r>
            <a:r>
              <a:rPr lang="en-US" sz="2400" dirty="0" err="1"/>
              <a:t>Serveriin</a:t>
            </a:r>
            <a:r>
              <a:rPr lang="en-US" sz="2400" dirty="0"/>
              <a:t> =&gt; s</a:t>
            </a:r>
            <a:r>
              <a:rPr lang="fi-FI" sz="2400" dirty="0" err="1"/>
              <a:t>allitaan</a:t>
            </a:r>
            <a:r>
              <a:rPr lang="fi-FI" sz="2400" dirty="0"/>
              <a:t> ei-luotettujen yhteyksien yli tulevat </a:t>
            </a:r>
            <a:r>
              <a:rPr lang="fi-FI" sz="2400" dirty="0" err="1"/>
              <a:t>sisäänkirjautumiset</a:t>
            </a:r>
            <a:r>
              <a:rPr lang="fi-FI" sz="2400" dirty="0"/>
              <a:t> (esim. Internet)</a:t>
            </a:r>
            <a:endParaRPr lang="en-US" sz="2400" dirty="0"/>
          </a:p>
          <a:p>
            <a:r>
              <a:rPr lang="en-US" sz="2400" dirty="0" err="1"/>
              <a:t>Käynnistä</a:t>
            </a:r>
            <a:r>
              <a:rPr lang="en-US" sz="2400" dirty="0"/>
              <a:t> SQL Server </a:t>
            </a:r>
            <a:r>
              <a:rPr lang="en-US" sz="2400" dirty="0" err="1"/>
              <a:t>uudelleen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Autentikointitavan muutos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4476750"/>
            <a:ext cx="8229600" cy="15446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i-FI" sz="1800"/>
              <a:t>Huom. Windowsin puolella on laajemmat suojausominaisuudet, esim. salasanoille</a:t>
            </a:r>
          </a:p>
          <a:p>
            <a:pPr>
              <a:lnSpc>
                <a:spcPct val="80000"/>
              </a:lnSpc>
            </a:pPr>
            <a:r>
              <a:rPr lang="fi-FI" sz="1800"/>
              <a:t>Windows-ryhmät voidaan lisätä yhtenä login-nimenä</a:t>
            </a:r>
          </a:p>
        </p:txBody>
      </p:sp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1354138"/>
            <a:ext cx="45148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4200" y="1485900"/>
            <a:ext cx="27241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MK-teema">
  <a:themeElements>
    <a:clrScheme name="Mukautettu 1">
      <a:dk1>
        <a:srgbClr val="4F4F4F"/>
      </a:dk1>
      <a:lt1>
        <a:sysClr val="window" lastClr="FFFFFF"/>
      </a:lt1>
      <a:dk2>
        <a:srgbClr val="4F4F4F"/>
      </a:dk2>
      <a:lt2>
        <a:srgbClr val="FFFFFF"/>
      </a:lt2>
      <a:accent1>
        <a:srgbClr val="BFBFBF"/>
      </a:accent1>
      <a:accent2>
        <a:srgbClr val="BED06A"/>
      </a:accent2>
      <a:accent3>
        <a:srgbClr val="0083A9"/>
      </a:accent3>
      <a:accent4>
        <a:srgbClr val="595959"/>
      </a:accent4>
      <a:accent5>
        <a:srgbClr val="92CDDC"/>
      </a:accent5>
      <a:accent6>
        <a:srgbClr val="76923C"/>
      </a:accent6>
      <a:hlink>
        <a:srgbClr val="0083A9"/>
      </a:hlink>
      <a:folHlink>
        <a:srgbClr val="4F4F4F"/>
      </a:folHlink>
    </a:clrScheme>
    <a:fontScheme name="Jamk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IIO30200m1</Template>
  <TotalTime>1367</TotalTime>
  <Words>482</Words>
  <Application>Microsoft Office PowerPoint</Application>
  <PresentationFormat>On-screen Show (4:3)</PresentationFormat>
  <Paragraphs>75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Times New Roman</vt:lpstr>
      <vt:lpstr>JAMK-teema</vt:lpstr>
      <vt:lpstr>Microsoft SQL Server  -tietokannan hallinta</vt:lpstr>
      <vt:lpstr>Tavoite</vt:lpstr>
      <vt:lpstr>Microsoft SQL Serverin taustatietoa</vt:lpstr>
      <vt:lpstr>Slide 4</vt:lpstr>
      <vt:lpstr>Slide 5</vt:lpstr>
      <vt:lpstr>Microsoft SQL Server JAMKissa</vt:lpstr>
      <vt:lpstr>Autentikointitapa ja käyttäjien luominen</vt:lpstr>
      <vt:lpstr>Autentikointitavan muutos</vt:lpstr>
      <vt:lpstr>Autentikointitavan muutos</vt:lpstr>
      <vt:lpstr>Käyttäjän luominen</vt:lpstr>
      <vt:lpstr>Yleismääritykset</vt:lpstr>
      <vt:lpstr>Login Properties (Server Roles Page)</vt:lpstr>
      <vt:lpstr>User Mapping</vt:lpstr>
      <vt:lpstr>Securables</vt:lpstr>
      <vt:lpstr>Uusi login</vt:lpstr>
      <vt:lpstr>SQL Server -tietokannan ja taulun luominen</vt:lpstr>
      <vt:lpstr>Enterprise Managerin (SQL Server 2000) käynnistys</vt:lpstr>
      <vt:lpstr>SQL Server Management Studio Express</vt:lpstr>
      <vt:lpstr>Selaa tietokantaobjekteja</vt:lpstr>
      <vt:lpstr>Kaksoisnapsautus näyttää taulumäärittelyt</vt:lpstr>
      <vt:lpstr>Oikeanpuoleisen napin takaa päästään antamaan komento taulun sisällön näkemiseksi</vt:lpstr>
      <vt:lpstr>Uuden tietokannan luonti</vt:lpstr>
      <vt:lpstr>Slide 23</vt:lpstr>
      <vt:lpstr>Uuden taulun luonti</vt:lpstr>
      <vt:lpstr>Perusavaimen määritys</vt:lpstr>
      <vt:lpstr>Taulun tallennus</vt:lpstr>
      <vt:lpstr>Lisätietoa ja vertailuja</vt:lpstr>
      <vt:lpstr>Tietolähteiden hallinta ETL-menetelmin (SQL Server Integration Services)</vt:lpstr>
    </vt:vector>
  </TitlesOfParts>
  <Company>JAMK / 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MySQL-tietokannan hallinta</dc:title>
  <dc:creator>Jouni Huotari</dc:creator>
  <cp:lastModifiedBy>huojo</cp:lastModifiedBy>
  <cp:revision>34</cp:revision>
  <dcterms:created xsi:type="dcterms:W3CDTF">2006-09-28T05:42:09Z</dcterms:created>
  <dcterms:modified xsi:type="dcterms:W3CDTF">2010-02-12T06:56:05Z</dcterms:modified>
</cp:coreProperties>
</file>